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3"/>
  </p:notesMasterIdLst>
  <p:sldIdLst>
    <p:sldId id="312" r:id="rId2"/>
    <p:sldId id="313" r:id="rId3"/>
    <p:sldId id="314" r:id="rId4"/>
    <p:sldId id="315" r:id="rId5"/>
    <p:sldId id="321" r:id="rId6"/>
    <p:sldId id="265" r:id="rId7"/>
    <p:sldId id="331" r:id="rId8"/>
    <p:sldId id="318" r:id="rId9"/>
    <p:sldId id="320" r:id="rId10"/>
    <p:sldId id="330" r:id="rId11"/>
    <p:sldId id="317" r:id="rId12"/>
    <p:sldId id="319" r:id="rId13"/>
    <p:sldId id="324" r:id="rId14"/>
    <p:sldId id="327" r:id="rId15"/>
    <p:sldId id="328" r:id="rId16"/>
    <p:sldId id="332" r:id="rId17"/>
    <p:sldId id="335" r:id="rId18"/>
    <p:sldId id="322" r:id="rId19"/>
    <p:sldId id="323" r:id="rId20"/>
    <p:sldId id="334" r:id="rId21"/>
    <p:sldId id="316" r:id="rId22"/>
  </p:sldIdLst>
  <p:sldSz cx="9144000" cy="5143500" type="screen16x9"/>
  <p:notesSz cx="6858000" cy="9144000"/>
  <p:embeddedFontLst>
    <p:embeddedFont>
      <p:font typeface="Gothic A1" panose="02010600030101010101" charset="-127"/>
      <p:regular r:id="rId24"/>
      <p:bold r:id="rId25"/>
    </p:embeddedFont>
    <p:embeddedFont>
      <p:font typeface="Lexend Deca Medium" panose="02010600030101010101" charset="0"/>
      <p:regular r:id="rId26"/>
      <p:bold r:id="rId27"/>
    </p:embeddedFont>
    <p:embeddedFont>
      <p:font typeface="Roboto Condensed Light" panose="02000000000000000000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1A35-7A9F-42EA-B0BE-F79E6CDD8C99}">
  <a:tblStyle styleId="{5A151A35-7A9F-42EA-B0BE-F79E6CDD8C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94735"/>
  </p:normalViewPr>
  <p:slideViewPr>
    <p:cSldViewPr snapToGrid="0">
      <p:cViewPr varScale="1">
        <p:scale>
          <a:sx n="107" d="100"/>
          <a:sy n="107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090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87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43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cfe804e864_0_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cfe804e864_0_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413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381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2040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98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10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8747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cfe804e864_0_4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cfe804e864_0_4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60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cfe804e864_0_4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cfe804e864_0_41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07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07bd5c5e3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07bd5c5e3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6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cfe804e864_0_40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cfe804e864_0_40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76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7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</a:t>
            </a:r>
            <a:r>
              <a:rPr lang="en-US" dirty="0" err="1"/>
              <a:t>x,y</a:t>
            </a:r>
            <a:r>
              <a:rPr lang="en-US" dirty="0"/>
              <a:t> into 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482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021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67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72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792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167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83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2813" y="3301384"/>
            <a:ext cx="6878400" cy="54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132813" y="988025"/>
            <a:ext cx="6878400" cy="2208600"/>
          </a:xfrm>
          <a:prstGeom prst="roundRect">
            <a:avLst>
              <a:gd name="adj" fmla="val 528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296515" y="3457577"/>
            <a:ext cx="6550969" cy="231000"/>
            <a:chOff x="1406480" y="3428627"/>
            <a:chExt cx="6550969" cy="2310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406480" y="3486665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667165" y="3428627"/>
              <a:ext cx="0" cy="23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06480" y="3544250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1406480" y="3601836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16;p2"/>
            <p:cNvGrpSpPr/>
            <p:nvPr/>
          </p:nvGrpSpPr>
          <p:grpSpPr>
            <a:xfrm>
              <a:off x="7812707" y="3473006"/>
              <a:ext cx="144743" cy="144743"/>
              <a:chOff x="8079425" y="662275"/>
              <a:chExt cx="188100" cy="188100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7376784" y="3466414"/>
              <a:ext cx="144758" cy="163076"/>
              <a:chOff x="7423625" y="619250"/>
              <a:chExt cx="249325" cy="280875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21;p2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9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474" name="Google Shape;474;p29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29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29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29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9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479" name="Google Shape;479;p29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29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1" name="Google Shape;481;p29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82" name="Google Shape;482;p2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" name="Google Shape;483;p2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3457808" y="1287650"/>
            <a:ext cx="4662135" cy="300300"/>
            <a:chOff x="3605650" y="604625"/>
            <a:chExt cx="4662135" cy="300300"/>
          </a:xfrm>
        </p:grpSpPr>
        <p:cxnSp>
          <p:nvCxnSpPr>
            <p:cNvPr id="158" name="Google Shape;158;p14"/>
            <p:cNvCxnSpPr/>
            <p:nvPr/>
          </p:nvCxnSpPr>
          <p:spPr>
            <a:xfrm>
              <a:off x="36056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6056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6056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" name="Google Shape;162;p1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66" name="Google Shape;166;p1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7" name="Google Shape;167;p1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3871175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171" name="Google Shape;171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174" name="Google Shape;174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4"/>
          <p:cNvGrpSpPr/>
          <p:nvPr/>
        </p:nvGrpSpPr>
        <p:grpSpPr>
          <a:xfrm>
            <a:off x="2987906" y="4603506"/>
            <a:ext cx="333752" cy="417293"/>
            <a:chOff x="2765206" y="2156806"/>
            <a:chExt cx="333752" cy="417293"/>
          </a:xfrm>
        </p:grpSpPr>
        <p:sp>
          <p:nvSpPr>
            <p:cNvPr id="177" name="Google Shape;177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46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33" name="Google Shape;33;p4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" name="Google Shape;37;p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38" name="Google Shape;38;p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" name="Google Shape;40;p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1" name="Google Shape;41;p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" name="Google Shape;42;p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744600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172931" y="1402893"/>
            <a:ext cx="333752" cy="417293"/>
            <a:chOff x="2765206" y="2156806"/>
            <a:chExt cx="333752" cy="417293"/>
          </a:xfrm>
        </p:grpSpPr>
        <p:sp>
          <p:nvSpPr>
            <p:cNvPr id="46" name="Google Shape;46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4"/>
          <p:cNvGrpSpPr/>
          <p:nvPr/>
        </p:nvGrpSpPr>
        <p:grpSpPr>
          <a:xfrm>
            <a:off x="8642856" y="985618"/>
            <a:ext cx="333752" cy="417293"/>
            <a:chOff x="2765206" y="2156806"/>
            <a:chExt cx="333752" cy="417293"/>
          </a:xfrm>
        </p:grpSpPr>
        <p:sp>
          <p:nvSpPr>
            <p:cNvPr id="49" name="Google Shape;49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98182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548197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58715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56" name="Google Shape;56;p5"/>
          <p:cNvGrpSpPr/>
          <p:nvPr/>
        </p:nvGrpSpPr>
        <p:grpSpPr>
          <a:xfrm>
            <a:off x="7938346" y="1544651"/>
            <a:ext cx="188091" cy="211892"/>
            <a:chOff x="7423625" y="619250"/>
            <a:chExt cx="249325" cy="280875"/>
          </a:xfrm>
        </p:grpSpPr>
        <p:sp>
          <p:nvSpPr>
            <p:cNvPr id="57" name="Google Shape;57;p5"/>
            <p:cNvSpPr/>
            <p:nvPr/>
          </p:nvSpPr>
          <p:spPr>
            <a:xfrm>
              <a:off x="7423625" y="619250"/>
              <a:ext cx="184800" cy="184800"/>
            </a:xfrm>
            <a:prstGeom prst="ellipse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/>
            <p:nvPr/>
          </p:nvCxnSpPr>
          <p:spPr>
            <a:xfrm>
              <a:off x="7573050" y="786725"/>
              <a:ext cx="99900" cy="1134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5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683408" y="3564746"/>
            <a:ext cx="331853" cy="417271"/>
            <a:chOff x="2105633" y="2845233"/>
            <a:chExt cx="331853" cy="417271"/>
          </a:xfrm>
        </p:grpSpPr>
        <p:sp>
          <p:nvSpPr>
            <p:cNvPr id="61" name="Google Shape;61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5"/>
          <p:cNvGrpSpPr/>
          <p:nvPr/>
        </p:nvGrpSpPr>
        <p:grpSpPr>
          <a:xfrm>
            <a:off x="2098433" y="4337046"/>
            <a:ext cx="331853" cy="417271"/>
            <a:chOff x="2105633" y="2845233"/>
            <a:chExt cx="331853" cy="417271"/>
          </a:xfrm>
        </p:grpSpPr>
        <p:sp>
          <p:nvSpPr>
            <p:cNvPr id="65" name="Google Shape;65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71" name="Google Shape;71;p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" name="Google Shape;75;p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76" name="Google Shape;76;p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" name="Google Shape;78;p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" name="Google Shape;80;p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84" name="Google Shape;84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87" name="Google Shape;87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4709531" y="4571206"/>
            <a:ext cx="333752" cy="417293"/>
            <a:chOff x="2765206" y="2156806"/>
            <a:chExt cx="333752" cy="417293"/>
          </a:xfrm>
        </p:grpSpPr>
        <p:sp>
          <p:nvSpPr>
            <p:cNvPr id="90" name="Google Shape;90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7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96" name="Google Shape;96;p7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0" name="Google Shape;100;p7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01" name="Google Shape;101;p7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7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" name="Google Shape;103;p7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04" name="Google Shape;104;p7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301275" y="2056100"/>
            <a:ext cx="4935300" cy="239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16050" y="1302125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498501" y="3818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2586051" y="4642550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 flipH="1">
            <a:off x="1371876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82" name="Google Shape;182;p15"/>
          <p:cNvGrpSpPr/>
          <p:nvPr/>
        </p:nvGrpSpPr>
        <p:grpSpPr>
          <a:xfrm>
            <a:off x="222756" y="622618"/>
            <a:ext cx="333752" cy="417293"/>
            <a:chOff x="2765206" y="2156806"/>
            <a:chExt cx="333752" cy="417293"/>
          </a:xfrm>
        </p:grpSpPr>
        <p:sp>
          <p:nvSpPr>
            <p:cNvPr id="183" name="Google Shape;183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8559806" y="4186218"/>
            <a:ext cx="333752" cy="417293"/>
            <a:chOff x="2765206" y="2156806"/>
            <a:chExt cx="333752" cy="417293"/>
          </a:xfrm>
        </p:grpSpPr>
        <p:sp>
          <p:nvSpPr>
            <p:cNvPr id="186" name="Google Shape;186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1850306" y="4518368"/>
            <a:ext cx="333752" cy="417293"/>
            <a:chOff x="2765206" y="2156806"/>
            <a:chExt cx="333752" cy="417293"/>
          </a:xfrm>
        </p:grpSpPr>
        <p:sp>
          <p:nvSpPr>
            <p:cNvPr id="189" name="Google Shape;189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194" name="Google Shape;194;p1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8" name="Google Shape;198;p1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99" name="Google Shape;199;p1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" name="Google Shape;201;p1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1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1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"/>
          </p:nvPr>
        </p:nvSpPr>
        <p:spPr>
          <a:xfrm>
            <a:off x="5503575" y="2325050"/>
            <a:ext cx="26877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75" r:id="rId10"/>
    <p:sldLayoutId id="2147483676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fm.wa.gov/washington-data-research/population-demographics/population-estimate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ashington-demographics.com/zip_codes_by_population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3"/>
                </a:solidFill>
              </a:rPr>
              <a:t>Washington State Fatal Crash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" dirty="0">
                <a:solidFill>
                  <a:schemeClr val="dk1"/>
                </a:solidFill>
              </a:rPr>
              <a:t>Analysis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1593056" y="3429575"/>
            <a:ext cx="5622132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/>
              <a:t>Team 23028: Zizheng Zhang, </a:t>
            </a:r>
            <a:r>
              <a:rPr lang="en-US" sz="1600" dirty="0" err="1"/>
              <a:t>Xiaoze</a:t>
            </a:r>
            <a:r>
              <a:rPr lang="en-US" sz="1600" dirty="0"/>
              <a:t> Liu, Wangxi Pan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77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299062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distraction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in accidents are more likely to be involved with inattention, looked but did not see, distracted by outside person, talking or listening to phone, and eating or drinking.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3" name="Picture 2" descr="Timeline&#10;&#10;Description automatically generated with low confidence">
            <a:extLst>
              <a:ext uri="{FF2B5EF4-FFF2-40B4-BE49-F238E27FC236}">
                <a16:creationId xmlns:a16="http://schemas.microsoft.com/office/drawing/2014/main" id="{C27FE352-F7BD-BEFE-C23E-9AE0CF6F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88" y="1215956"/>
            <a:ext cx="4275961" cy="342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0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non-resident drivers shows a much higher percentage in all fatal accidents?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Unfamiliar with local traffic can lead to frequent lateral move, deceleration and leaving improper lane. This could be the main reason of such high fatal accident percentage.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Distraction might be another reason for accidents with non-resident drivers.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1" descr="A picture containing text, businesscard, vector graphics, screenshot&#10;&#10;Description automatically generated">
            <a:extLst>
              <a:ext uri="{FF2B5EF4-FFF2-40B4-BE49-F238E27FC236}">
                <a16:creationId xmlns:a16="http://schemas.microsoft.com/office/drawing/2014/main" id="{B6510465-DFC7-1634-1A06-C9E04FB1A4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41" t="25973" r="22665" b="20315"/>
          <a:stretch/>
        </p:blipFill>
        <p:spPr>
          <a:xfrm>
            <a:off x="764626" y="1555732"/>
            <a:ext cx="2439874" cy="203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44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712" name="Google Shape;712;p44"/>
            <p:cNvSpPr/>
            <p:nvPr/>
          </p:nvSpPr>
          <p:spPr>
            <a:xfrm flipH="1">
              <a:off x="5878851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 flipH="1">
              <a:off x="767301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 flipH="1">
              <a:off x="767300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5" name="Google Shape;715;p44"/>
            <p:cNvGrpSpPr/>
            <p:nvPr/>
          </p:nvGrpSpPr>
          <p:grpSpPr>
            <a:xfrm>
              <a:off x="963409" y="1287650"/>
              <a:ext cx="4662135" cy="300300"/>
              <a:chOff x="3605650" y="604625"/>
              <a:chExt cx="4662135" cy="300300"/>
            </a:xfrm>
          </p:grpSpPr>
          <p:cxnSp>
            <p:nvCxnSpPr>
              <p:cNvPr id="716" name="Google Shape;716;p44"/>
              <p:cNvCxnSpPr/>
              <p:nvPr/>
            </p:nvCxnSpPr>
            <p:spPr>
              <a:xfrm>
                <a:off x="36056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44"/>
              <p:cNvCxnSpPr/>
              <p:nvPr/>
            </p:nvCxnSpPr>
            <p:spPr>
              <a:xfrm>
                <a:off x="7890347" y="604625"/>
                <a:ext cx="0" cy="30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44"/>
              <p:cNvCxnSpPr/>
              <p:nvPr/>
            </p:nvCxnSpPr>
            <p:spPr>
              <a:xfrm>
                <a:off x="36056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44"/>
              <p:cNvCxnSpPr/>
              <p:nvPr/>
            </p:nvCxnSpPr>
            <p:spPr>
              <a:xfrm>
                <a:off x="36056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20" name="Google Shape;720;p44"/>
              <p:cNvGrpSpPr/>
              <p:nvPr/>
            </p:nvGrpSpPr>
            <p:grpSpPr>
              <a:xfrm>
                <a:off x="8079703" y="662309"/>
                <a:ext cx="188081" cy="188081"/>
                <a:chOff x="8079425" y="662275"/>
                <a:chExt cx="188100" cy="188100"/>
              </a:xfrm>
            </p:grpSpPr>
            <p:cxnSp>
              <p:nvCxnSpPr>
                <p:cNvPr id="721" name="Google Shape;721;p44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44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23" name="Google Shape;723;p44"/>
              <p:cNvGrpSpPr/>
              <p:nvPr/>
            </p:nvGrpSpPr>
            <p:grpSpPr>
              <a:xfrm>
                <a:off x="7512900" y="653713"/>
                <a:ext cx="188091" cy="211892"/>
                <a:chOff x="7423625" y="619250"/>
                <a:chExt cx="249325" cy="280875"/>
              </a:xfrm>
            </p:grpSpPr>
            <p:sp>
              <p:nvSpPr>
                <p:cNvPr id="724" name="Google Shape;724;p44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5" name="Google Shape;725;p44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727" name="Google Shape;727;p44"/>
          <p:cNvSpPr txBox="1">
            <a:spLocks noGrp="1"/>
          </p:cNvSpPr>
          <p:nvPr>
            <p:ph type="subTitle" idx="1"/>
          </p:nvPr>
        </p:nvSpPr>
        <p:spPr>
          <a:xfrm flipH="1">
            <a:off x="1371800" y="2532621"/>
            <a:ext cx="3840300" cy="7854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there any region that tend to produce higher-risk drivers that are involved in fatal crashes at a higher rate?</a:t>
            </a:r>
            <a:endParaRPr dirty="0"/>
          </a:p>
        </p:txBody>
      </p:sp>
      <p:grpSp>
        <p:nvGrpSpPr>
          <p:cNvPr id="728" name="Google Shape;728;p44"/>
          <p:cNvGrpSpPr/>
          <p:nvPr/>
        </p:nvGrpSpPr>
        <p:grpSpPr>
          <a:xfrm>
            <a:off x="6390463" y="1842170"/>
            <a:ext cx="1413975" cy="1380901"/>
            <a:chOff x="3383825" y="2166816"/>
            <a:chExt cx="417246" cy="397272"/>
          </a:xfrm>
        </p:grpSpPr>
        <p:sp>
          <p:nvSpPr>
            <p:cNvPr id="729" name="Google Shape;729;p44"/>
            <p:cNvSpPr/>
            <p:nvPr/>
          </p:nvSpPr>
          <p:spPr>
            <a:xfrm>
              <a:off x="3384161" y="2258163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4" y="0"/>
                  </a:moveTo>
                  <a:lnTo>
                    <a:pt x="14" y="11422"/>
                  </a:lnTo>
                  <a:cubicBezTo>
                    <a:pt x="1" y="11450"/>
                    <a:pt x="1" y="11492"/>
                    <a:pt x="1" y="11520"/>
                  </a:cubicBezTo>
                  <a:lnTo>
                    <a:pt x="1" y="11534"/>
                  </a:lnTo>
                  <a:cubicBezTo>
                    <a:pt x="1" y="11576"/>
                    <a:pt x="1" y="11604"/>
                    <a:pt x="14" y="11646"/>
                  </a:cubicBezTo>
                  <a:cubicBezTo>
                    <a:pt x="42" y="12178"/>
                    <a:pt x="280" y="12682"/>
                    <a:pt x="672" y="13060"/>
                  </a:cubicBezTo>
                  <a:cubicBezTo>
                    <a:pt x="1078" y="13466"/>
                    <a:pt x="1638" y="13690"/>
                    <a:pt x="2212" y="13690"/>
                  </a:cubicBezTo>
                  <a:lnTo>
                    <a:pt x="18379" y="13690"/>
                  </a:lnTo>
                  <a:cubicBezTo>
                    <a:pt x="18534" y="13690"/>
                    <a:pt x="18659" y="13564"/>
                    <a:pt x="18659" y="13410"/>
                  </a:cubicBezTo>
                  <a:lnTo>
                    <a:pt x="18659" y="280"/>
                  </a:lnTo>
                  <a:cubicBezTo>
                    <a:pt x="18659" y="126"/>
                    <a:pt x="18534" y="0"/>
                    <a:pt x="18379" y="0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3428868" y="2258163"/>
              <a:ext cx="78534" cy="81023"/>
            </a:xfrm>
            <a:custGeom>
              <a:avLst/>
              <a:gdLst/>
              <a:ahLst/>
              <a:cxnLst/>
              <a:rect l="l" t="t" r="r" b="b"/>
              <a:pathLst>
                <a:path w="3515" h="3626" extrusionOk="0">
                  <a:moveTo>
                    <a:pt x="281" y="0"/>
                  </a:moveTo>
                  <a:cubicBezTo>
                    <a:pt x="127" y="0"/>
                    <a:pt x="1" y="126"/>
                    <a:pt x="1" y="280"/>
                  </a:cubicBezTo>
                  <a:lnTo>
                    <a:pt x="1" y="3345"/>
                  </a:lnTo>
                  <a:cubicBezTo>
                    <a:pt x="1" y="3416"/>
                    <a:pt x="43" y="3485"/>
                    <a:pt x="85" y="3541"/>
                  </a:cubicBezTo>
                  <a:cubicBezTo>
                    <a:pt x="141" y="3597"/>
                    <a:pt x="211" y="3625"/>
                    <a:pt x="281" y="3625"/>
                  </a:cubicBezTo>
                  <a:cubicBezTo>
                    <a:pt x="1331" y="3597"/>
                    <a:pt x="2212" y="3009"/>
                    <a:pt x="2856" y="1932"/>
                  </a:cubicBezTo>
                  <a:cubicBezTo>
                    <a:pt x="3319" y="1133"/>
                    <a:pt x="3487" y="364"/>
                    <a:pt x="3500" y="336"/>
                  </a:cubicBezTo>
                  <a:cubicBezTo>
                    <a:pt x="3515" y="252"/>
                    <a:pt x="3487" y="168"/>
                    <a:pt x="3444" y="98"/>
                  </a:cubicBezTo>
                  <a:cubicBezTo>
                    <a:pt x="3388" y="42"/>
                    <a:pt x="3304" y="0"/>
                    <a:pt x="322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3545540" y="2258163"/>
              <a:ext cx="253967" cy="280899"/>
            </a:xfrm>
            <a:custGeom>
              <a:avLst/>
              <a:gdLst/>
              <a:ahLst/>
              <a:cxnLst/>
              <a:rect l="l" t="t" r="r" b="b"/>
              <a:pathLst>
                <a:path w="11367" h="12571" extrusionOk="0">
                  <a:moveTo>
                    <a:pt x="4129" y="0"/>
                  </a:moveTo>
                  <a:cubicBezTo>
                    <a:pt x="4073" y="0"/>
                    <a:pt x="4032" y="14"/>
                    <a:pt x="3989" y="42"/>
                  </a:cubicBezTo>
                  <a:cubicBezTo>
                    <a:pt x="3541" y="308"/>
                    <a:pt x="3248" y="518"/>
                    <a:pt x="3080" y="658"/>
                  </a:cubicBezTo>
                  <a:cubicBezTo>
                    <a:pt x="2940" y="798"/>
                    <a:pt x="2870" y="966"/>
                    <a:pt x="2870" y="1148"/>
                  </a:cubicBezTo>
                  <a:cubicBezTo>
                    <a:pt x="2884" y="1400"/>
                    <a:pt x="3065" y="1652"/>
                    <a:pt x="3261" y="1861"/>
                  </a:cubicBezTo>
                  <a:cubicBezTo>
                    <a:pt x="2520" y="1932"/>
                    <a:pt x="1344" y="2128"/>
                    <a:pt x="658" y="2660"/>
                  </a:cubicBezTo>
                  <a:cubicBezTo>
                    <a:pt x="168" y="3024"/>
                    <a:pt x="0" y="3360"/>
                    <a:pt x="126" y="3640"/>
                  </a:cubicBezTo>
                  <a:cubicBezTo>
                    <a:pt x="210" y="3825"/>
                    <a:pt x="396" y="3985"/>
                    <a:pt x="989" y="3985"/>
                  </a:cubicBezTo>
                  <a:cubicBezTo>
                    <a:pt x="1381" y="3985"/>
                    <a:pt x="1950" y="3915"/>
                    <a:pt x="2786" y="3737"/>
                  </a:cubicBezTo>
                  <a:cubicBezTo>
                    <a:pt x="3174" y="3651"/>
                    <a:pt x="3500" y="3620"/>
                    <a:pt x="3765" y="3620"/>
                  </a:cubicBezTo>
                  <a:cubicBezTo>
                    <a:pt x="4015" y="3620"/>
                    <a:pt x="4211" y="3647"/>
                    <a:pt x="4353" y="3681"/>
                  </a:cubicBezTo>
                  <a:cubicBezTo>
                    <a:pt x="4704" y="3765"/>
                    <a:pt x="4885" y="3920"/>
                    <a:pt x="4941" y="4032"/>
                  </a:cubicBezTo>
                  <a:cubicBezTo>
                    <a:pt x="4984" y="4101"/>
                    <a:pt x="4956" y="4129"/>
                    <a:pt x="4928" y="4157"/>
                  </a:cubicBezTo>
                  <a:cubicBezTo>
                    <a:pt x="4786" y="4299"/>
                    <a:pt x="4291" y="4432"/>
                    <a:pt x="3336" y="4432"/>
                  </a:cubicBezTo>
                  <a:cubicBezTo>
                    <a:pt x="3061" y="4432"/>
                    <a:pt x="2748" y="4421"/>
                    <a:pt x="2394" y="4396"/>
                  </a:cubicBezTo>
                  <a:cubicBezTo>
                    <a:pt x="2349" y="4393"/>
                    <a:pt x="2307" y="4391"/>
                    <a:pt x="2266" y="4391"/>
                  </a:cubicBezTo>
                  <a:cubicBezTo>
                    <a:pt x="1700" y="4391"/>
                    <a:pt x="1446" y="4660"/>
                    <a:pt x="1120" y="5039"/>
                  </a:cubicBezTo>
                  <a:cubicBezTo>
                    <a:pt x="980" y="5193"/>
                    <a:pt x="812" y="5375"/>
                    <a:pt x="588" y="5585"/>
                  </a:cubicBezTo>
                  <a:cubicBezTo>
                    <a:pt x="364" y="5795"/>
                    <a:pt x="14" y="6215"/>
                    <a:pt x="182" y="6705"/>
                  </a:cubicBezTo>
                  <a:cubicBezTo>
                    <a:pt x="350" y="7209"/>
                    <a:pt x="966" y="7531"/>
                    <a:pt x="1918" y="7643"/>
                  </a:cubicBezTo>
                  <a:cubicBezTo>
                    <a:pt x="2925" y="7755"/>
                    <a:pt x="3416" y="8216"/>
                    <a:pt x="3485" y="9084"/>
                  </a:cubicBezTo>
                  <a:cubicBezTo>
                    <a:pt x="3513" y="9448"/>
                    <a:pt x="3401" y="9631"/>
                    <a:pt x="3261" y="9868"/>
                  </a:cubicBezTo>
                  <a:cubicBezTo>
                    <a:pt x="3177" y="10023"/>
                    <a:pt x="3080" y="10191"/>
                    <a:pt x="3009" y="10415"/>
                  </a:cubicBezTo>
                  <a:cubicBezTo>
                    <a:pt x="2828" y="11044"/>
                    <a:pt x="2940" y="12094"/>
                    <a:pt x="3793" y="12486"/>
                  </a:cubicBezTo>
                  <a:cubicBezTo>
                    <a:pt x="3933" y="12556"/>
                    <a:pt x="4060" y="12570"/>
                    <a:pt x="4185" y="12570"/>
                  </a:cubicBezTo>
                  <a:cubicBezTo>
                    <a:pt x="4872" y="12570"/>
                    <a:pt x="5557" y="11856"/>
                    <a:pt x="5880" y="11520"/>
                  </a:cubicBezTo>
                  <a:cubicBezTo>
                    <a:pt x="5908" y="11478"/>
                    <a:pt x="5936" y="11450"/>
                    <a:pt x="5964" y="11422"/>
                  </a:cubicBezTo>
                  <a:cubicBezTo>
                    <a:pt x="6160" y="11227"/>
                    <a:pt x="6229" y="10807"/>
                    <a:pt x="6328" y="10148"/>
                  </a:cubicBezTo>
                  <a:cubicBezTo>
                    <a:pt x="6356" y="9868"/>
                    <a:pt x="6397" y="9560"/>
                    <a:pt x="6453" y="9435"/>
                  </a:cubicBezTo>
                  <a:cubicBezTo>
                    <a:pt x="6537" y="9252"/>
                    <a:pt x="7111" y="8707"/>
                    <a:pt x="7601" y="8315"/>
                  </a:cubicBezTo>
                  <a:cubicBezTo>
                    <a:pt x="7671" y="8259"/>
                    <a:pt x="7699" y="8188"/>
                    <a:pt x="7713" y="8104"/>
                  </a:cubicBezTo>
                  <a:cubicBezTo>
                    <a:pt x="7713" y="8035"/>
                    <a:pt x="7685" y="7951"/>
                    <a:pt x="7629" y="7908"/>
                  </a:cubicBezTo>
                  <a:cubicBezTo>
                    <a:pt x="7615" y="7895"/>
                    <a:pt x="7125" y="7419"/>
                    <a:pt x="6677" y="6873"/>
                  </a:cubicBezTo>
                  <a:cubicBezTo>
                    <a:pt x="6048" y="6075"/>
                    <a:pt x="6005" y="5725"/>
                    <a:pt x="6048" y="5669"/>
                  </a:cubicBezTo>
                  <a:cubicBezTo>
                    <a:pt x="6173" y="5487"/>
                    <a:pt x="6257" y="5459"/>
                    <a:pt x="6328" y="5459"/>
                  </a:cubicBezTo>
                  <a:cubicBezTo>
                    <a:pt x="6336" y="5459"/>
                    <a:pt x="6344" y="5458"/>
                    <a:pt x="6352" y="5458"/>
                  </a:cubicBezTo>
                  <a:cubicBezTo>
                    <a:pt x="6665" y="5458"/>
                    <a:pt x="7206" y="5959"/>
                    <a:pt x="7601" y="6341"/>
                  </a:cubicBezTo>
                  <a:cubicBezTo>
                    <a:pt x="7668" y="6408"/>
                    <a:pt x="7797" y="6501"/>
                    <a:pt x="8002" y="6501"/>
                  </a:cubicBezTo>
                  <a:cubicBezTo>
                    <a:pt x="8055" y="6501"/>
                    <a:pt x="8112" y="6495"/>
                    <a:pt x="8175" y="6481"/>
                  </a:cubicBezTo>
                  <a:cubicBezTo>
                    <a:pt x="8805" y="6327"/>
                    <a:pt x="9687" y="5319"/>
                    <a:pt x="9980" y="4424"/>
                  </a:cubicBezTo>
                  <a:cubicBezTo>
                    <a:pt x="10568" y="2996"/>
                    <a:pt x="11072" y="1497"/>
                    <a:pt x="11339" y="336"/>
                  </a:cubicBezTo>
                  <a:cubicBezTo>
                    <a:pt x="11367" y="252"/>
                    <a:pt x="11339" y="168"/>
                    <a:pt x="11296" y="98"/>
                  </a:cubicBezTo>
                  <a:cubicBezTo>
                    <a:pt x="11240" y="42"/>
                    <a:pt x="11156" y="0"/>
                    <a:pt x="110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3466716" y="2332661"/>
              <a:ext cx="76344" cy="74074"/>
            </a:xfrm>
            <a:custGeom>
              <a:avLst/>
              <a:gdLst/>
              <a:ahLst/>
              <a:cxnLst/>
              <a:rect l="l" t="t" r="r" b="b"/>
              <a:pathLst>
                <a:path w="3417" h="3315" extrusionOk="0">
                  <a:moveTo>
                    <a:pt x="2550" y="0"/>
                  </a:moveTo>
                  <a:cubicBezTo>
                    <a:pt x="2235" y="0"/>
                    <a:pt x="1898" y="160"/>
                    <a:pt x="1569" y="319"/>
                  </a:cubicBezTo>
                  <a:cubicBezTo>
                    <a:pt x="1470" y="362"/>
                    <a:pt x="1386" y="403"/>
                    <a:pt x="1289" y="431"/>
                  </a:cubicBezTo>
                  <a:cubicBezTo>
                    <a:pt x="533" y="767"/>
                    <a:pt x="1" y="2055"/>
                    <a:pt x="337" y="2825"/>
                  </a:cubicBezTo>
                  <a:cubicBezTo>
                    <a:pt x="434" y="3035"/>
                    <a:pt x="574" y="3189"/>
                    <a:pt x="770" y="3259"/>
                  </a:cubicBezTo>
                  <a:cubicBezTo>
                    <a:pt x="869" y="3301"/>
                    <a:pt x="966" y="3315"/>
                    <a:pt x="1078" y="3315"/>
                  </a:cubicBezTo>
                  <a:cubicBezTo>
                    <a:pt x="1429" y="3315"/>
                    <a:pt x="1793" y="3147"/>
                    <a:pt x="2170" y="2993"/>
                  </a:cubicBezTo>
                  <a:cubicBezTo>
                    <a:pt x="2226" y="2965"/>
                    <a:pt x="2297" y="2937"/>
                    <a:pt x="2353" y="2909"/>
                  </a:cubicBezTo>
                  <a:cubicBezTo>
                    <a:pt x="2717" y="2755"/>
                    <a:pt x="3038" y="2363"/>
                    <a:pt x="3221" y="1845"/>
                  </a:cubicBezTo>
                  <a:cubicBezTo>
                    <a:pt x="3402" y="1355"/>
                    <a:pt x="3416" y="838"/>
                    <a:pt x="3262" y="487"/>
                  </a:cubicBezTo>
                  <a:cubicBezTo>
                    <a:pt x="3165" y="263"/>
                    <a:pt x="3025" y="123"/>
                    <a:pt x="2842" y="54"/>
                  </a:cubicBezTo>
                  <a:cubicBezTo>
                    <a:pt x="2748" y="17"/>
                    <a:pt x="2650" y="0"/>
                    <a:pt x="255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3426701" y="2494417"/>
              <a:ext cx="175165" cy="69337"/>
            </a:xfrm>
            <a:custGeom>
              <a:avLst/>
              <a:gdLst/>
              <a:ahLst/>
              <a:cxnLst/>
              <a:rect l="l" t="t" r="r" b="b"/>
              <a:pathLst>
                <a:path w="7840" h="3103" extrusionOk="0">
                  <a:moveTo>
                    <a:pt x="2899" y="0"/>
                  </a:moveTo>
                  <a:cubicBezTo>
                    <a:pt x="2830" y="0"/>
                    <a:pt x="2754" y="3"/>
                    <a:pt x="2673" y="10"/>
                  </a:cubicBezTo>
                  <a:cubicBezTo>
                    <a:pt x="1204" y="135"/>
                    <a:pt x="84" y="2613"/>
                    <a:pt x="42" y="2725"/>
                  </a:cubicBezTo>
                  <a:cubicBezTo>
                    <a:pt x="0" y="2809"/>
                    <a:pt x="14" y="2907"/>
                    <a:pt x="56" y="2977"/>
                  </a:cubicBezTo>
                  <a:cubicBezTo>
                    <a:pt x="112" y="3061"/>
                    <a:pt x="196" y="3103"/>
                    <a:pt x="294" y="3103"/>
                  </a:cubicBezTo>
                  <a:lnTo>
                    <a:pt x="7545" y="3103"/>
                  </a:lnTo>
                  <a:cubicBezTo>
                    <a:pt x="7629" y="3103"/>
                    <a:pt x="7713" y="3061"/>
                    <a:pt x="7769" y="2991"/>
                  </a:cubicBezTo>
                  <a:cubicBezTo>
                    <a:pt x="7825" y="2921"/>
                    <a:pt x="7839" y="2837"/>
                    <a:pt x="7811" y="2753"/>
                  </a:cubicBezTo>
                  <a:cubicBezTo>
                    <a:pt x="7797" y="2725"/>
                    <a:pt x="7629" y="2207"/>
                    <a:pt x="7223" y="1703"/>
                  </a:cubicBezTo>
                  <a:cubicBezTo>
                    <a:pt x="6712" y="1064"/>
                    <a:pt x="6061" y="728"/>
                    <a:pt x="5323" y="728"/>
                  </a:cubicBezTo>
                  <a:cubicBezTo>
                    <a:pt x="5252" y="728"/>
                    <a:pt x="5181" y="731"/>
                    <a:pt x="5109" y="738"/>
                  </a:cubicBezTo>
                  <a:cubicBezTo>
                    <a:pt x="5004" y="744"/>
                    <a:pt x="4910" y="748"/>
                    <a:pt x="4824" y="748"/>
                  </a:cubicBezTo>
                  <a:cubicBezTo>
                    <a:pt x="4224" y="748"/>
                    <a:pt x="4063" y="587"/>
                    <a:pt x="3892" y="415"/>
                  </a:cubicBezTo>
                  <a:cubicBezTo>
                    <a:pt x="3656" y="180"/>
                    <a:pt x="3432" y="0"/>
                    <a:pt x="2899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3697827" y="2412410"/>
              <a:ext cx="102932" cy="151343"/>
            </a:xfrm>
            <a:custGeom>
              <a:avLst/>
              <a:gdLst/>
              <a:ahLst/>
              <a:cxnLst/>
              <a:rect l="l" t="t" r="r" b="b"/>
              <a:pathLst>
                <a:path w="4607" h="6773" extrusionOk="0">
                  <a:moveTo>
                    <a:pt x="4325" y="1"/>
                  </a:moveTo>
                  <a:cubicBezTo>
                    <a:pt x="4288" y="1"/>
                    <a:pt x="4250" y="8"/>
                    <a:pt x="4215" y="26"/>
                  </a:cubicBezTo>
                  <a:cubicBezTo>
                    <a:pt x="4131" y="68"/>
                    <a:pt x="2269" y="936"/>
                    <a:pt x="2297" y="2280"/>
                  </a:cubicBezTo>
                  <a:cubicBezTo>
                    <a:pt x="2297" y="2616"/>
                    <a:pt x="1975" y="2965"/>
                    <a:pt x="1583" y="3372"/>
                  </a:cubicBezTo>
                  <a:cubicBezTo>
                    <a:pt x="911" y="4072"/>
                    <a:pt x="1" y="5037"/>
                    <a:pt x="519" y="6591"/>
                  </a:cubicBezTo>
                  <a:cubicBezTo>
                    <a:pt x="561" y="6703"/>
                    <a:pt x="659" y="6773"/>
                    <a:pt x="771" y="6773"/>
                  </a:cubicBezTo>
                  <a:lnTo>
                    <a:pt x="4327" y="6773"/>
                  </a:lnTo>
                  <a:cubicBezTo>
                    <a:pt x="4480" y="6773"/>
                    <a:pt x="4607" y="6661"/>
                    <a:pt x="4607" y="6507"/>
                  </a:cubicBezTo>
                  <a:lnTo>
                    <a:pt x="4607" y="278"/>
                  </a:lnTo>
                  <a:cubicBezTo>
                    <a:pt x="4607" y="180"/>
                    <a:pt x="4551" y="96"/>
                    <a:pt x="4480" y="40"/>
                  </a:cubicBezTo>
                  <a:cubicBezTo>
                    <a:pt x="4431" y="15"/>
                    <a:pt x="4378" y="1"/>
                    <a:pt x="4325" y="1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3512071" y="2315031"/>
              <a:ext cx="202043" cy="149265"/>
            </a:xfrm>
            <a:custGeom>
              <a:avLst/>
              <a:gdLst/>
              <a:ahLst/>
              <a:cxnLst/>
              <a:rect l="l" t="t" r="r" b="b"/>
              <a:pathLst>
                <a:path w="9043" h="6680" extrusionOk="0">
                  <a:moveTo>
                    <a:pt x="8734" y="0"/>
                  </a:moveTo>
                  <a:cubicBezTo>
                    <a:pt x="8644" y="0"/>
                    <a:pt x="8551" y="43"/>
                    <a:pt x="8497" y="115"/>
                  </a:cubicBezTo>
                  <a:cubicBezTo>
                    <a:pt x="8427" y="212"/>
                    <a:pt x="8371" y="311"/>
                    <a:pt x="8301" y="408"/>
                  </a:cubicBezTo>
                  <a:cubicBezTo>
                    <a:pt x="8203" y="535"/>
                    <a:pt x="8231" y="703"/>
                    <a:pt x="8357" y="800"/>
                  </a:cubicBezTo>
                  <a:cubicBezTo>
                    <a:pt x="8399" y="828"/>
                    <a:pt x="8455" y="843"/>
                    <a:pt x="8511" y="843"/>
                  </a:cubicBezTo>
                  <a:cubicBezTo>
                    <a:pt x="8595" y="843"/>
                    <a:pt x="8679" y="800"/>
                    <a:pt x="8735" y="731"/>
                  </a:cubicBezTo>
                  <a:cubicBezTo>
                    <a:pt x="8805" y="632"/>
                    <a:pt x="8889" y="535"/>
                    <a:pt x="8959" y="423"/>
                  </a:cubicBezTo>
                  <a:cubicBezTo>
                    <a:pt x="9043" y="311"/>
                    <a:pt x="9001" y="128"/>
                    <a:pt x="8875" y="44"/>
                  </a:cubicBezTo>
                  <a:cubicBezTo>
                    <a:pt x="8834" y="14"/>
                    <a:pt x="8785" y="0"/>
                    <a:pt x="8734" y="0"/>
                  </a:cubicBezTo>
                  <a:close/>
                  <a:moveTo>
                    <a:pt x="7841" y="1155"/>
                  </a:moveTo>
                  <a:cubicBezTo>
                    <a:pt x="7762" y="1155"/>
                    <a:pt x="7683" y="1187"/>
                    <a:pt x="7630" y="1248"/>
                  </a:cubicBezTo>
                  <a:cubicBezTo>
                    <a:pt x="7559" y="1347"/>
                    <a:pt x="7475" y="1431"/>
                    <a:pt x="7391" y="1528"/>
                  </a:cubicBezTo>
                  <a:cubicBezTo>
                    <a:pt x="7294" y="1640"/>
                    <a:pt x="7307" y="1808"/>
                    <a:pt x="7419" y="1907"/>
                  </a:cubicBezTo>
                  <a:cubicBezTo>
                    <a:pt x="7475" y="1963"/>
                    <a:pt x="7531" y="1976"/>
                    <a:pt x="7602" y="1976"/>
                  </a:cubicBezTo>
                  <a:cubicBezTo>
                    <a:pt x="7671" y="1976"/>
                    <a:pt x="7755" y="1948"/>
                    <a:pt x="7811" y="1892"/>
                  </a:cubicBezTo>
                  <a:cubicBezTo>
                    <a:pt x="7882" y="1795"/>
                    <a:pt x="7966" y="1696"/>
                    <a:pt x="8050" y="1612"/>
                  </a:cubicBezTo>
                  <a:cubicBezTo>
                    <a:pt x="8147" y="1500"/>
                    <a:pt x="8134" y="1319"/>
                    <a:pt x="8022" y="1220"/>
                  </a:cubicBezTo>
                  <a:cubicBezTo>
                    <a:pt x="7971" y="1176"/>
                    <a:pt x="7906" y="1155"/>
                    <a:pt x="7841" y="1155"/>
                  </a:cubicBezTo>
                  <a:close/>
                  <a:moveTo>
                    <a:pt x="6839" y="2219"/>
                  </a:moveTo>
                  <a:cubicBezTo>
                    <a:pt x="6771" y="2219"/>
                    <a:pt x="6704" y="2244"/>
                    <a:pt x="6650" y="2298"/>
                  </a:cubicBezTo>
                  <a:cubicBezTo>
                    <a:pt x="6566" y="2382"/>
                    <a:pt x="6482" y="2466"/>
                    <a:pt x="6383" y="2536"/>
                  </a:cubicBezTo>
                  <a:cubicBezTo>
                    <a:pt x="6271" y="2648"/>
                    <a:pt x="6271" y="2816"/>
                    <a:pt x="6370" y="2928"/>
                  </a:cubicBezTo>
                  <a:cubicBezTo>
                    <a:pt x="6426" y="2984"/>
                    <a:pt x="6495" y="3012"/>
                    <a:pt x="6579" y="3012"/>
                  </a:cubicBezTo>
                  <a:cubicBezTo>
                    <a:pt x="6635" y="3012"/>
                    <a:pt x="6706" y="2998"/>
                    <a:pt x="6762" y="2942"/>
                  </a:cubicBezTo>
                  <a:cubicBezTo>
                    <a:pt x="6846" y="2858"/>
                    <a:pt x="6943" y="2774"/>
                    <a:pt x="7027" y="2690"/>
                  </a:cubicBezTo>
                  <a:cubicBezTo>
                    <a:pt x="7139" y="2578"/>
                    <a:pt x="7139" y="2410"/>
                    <a:pt x="7042" y="2298"/>
                  </a:cubicBezTo>
                  <a:cubicBezTo>
                    <a:pt x="6984" y="2248"/>
                    <a:pt x="6911" y="2219"/>
                    <a:pt x="6839" y="2219"/>
                  </a:cubicBezTo>
                  <a:close/>
                  <a:moveTo>
                    <a:pt x="5736" y="3176"/>
                  </a:moveTo>
                  <a:cubicBezTo>
                    <a:pt x="5677" y="3176"/>
                    <a:pt x="5618" y="3195"/>
                    <a:pt x="5571" y="3236"/>
                  </a:cubicBezTo>
                  <a:cubicBezTo>
                    <a:pt x="5474" y="3320"/>
                    <a:pt x="5375" y="3390"/>
                    <a:pt x="5291" y="3460"/>
                  </a:cubicBezTo>
                  <a:cubicBezTo>
                    <a:pt x="5166" y="3544"/>
                    <a:pt x="5138" y="3726"/>
                    <a:pt x="5235" y="3838"/>
                  </a:cubicBezTo>
                  <a:cubicBezTo>
                    <a:pt x="5291" y="3908"/>
                    <a:pt x="5375" y="3950"/>
                    <a:pt x="5459" y="3950"/>
                  </a:cubicBezTo>
                  <a:cubicBezTo>
                    <a:pt x="5515" y="3950"/>
                    <a:pt x="5571" y="3936"/>
                    <a:pt x="5614" y="3894"/>
                  </a:cubicBezTo>
                  <a:cubicBezTo>
                    <a:pt x="5711" y="3824"/>
                    <a:pt x="5810" y="3740"/>
                    <a:pt x="5907" y="3670"/>
                  </a:cubicBezTo>
                  <a:cubicBezTo>
                    <a:pt x="6034" y="3572"/>
                    <a:pt x="6047" y="3404"/>
                    <a:pt x="5950" y="3278"/>
                  </a:cubicBezTo>
                  <a:cubicBezTo>
                    <a:pt x="5901" y="3213"/>
                    <a:pt x="5818" y="3176"/>
                    <a:pt x="5736" y="3176"/>
                  </a:cubicBezTo>
                  <a:close/>
                  <a:moveTo>
                    <a:pt x="4566" y="4042"/>
                  </a:moveTo>
                  <a:cubicBezTo>
                    <a:pt x="4513" y="4042"/>
                    <a:pt x="4458" y="4058"/>
                    <a:pt x="4410" y="4090"/>
                  </a:cubicBezTo>
                  <a:cubicBezTo>
                    <a:pt x="4312" y="4146"/>
                    <a:pt x="4214" y="4216"/>
                    <a:pt x="4102" y="4286"/>
                  </a:cubicBezTo>
                  <a:cubicBezTo>
                    <a:pt x="3976" y="4356"/>
                    <a:pt x="3948" y="4538"/>
                    <a:pt x="4018" y="4664"/>
                  </a:cubicBezTo>
                  <a:cubicBezTo>
                    <a:pt x="4074" y="4734"/>
                    <a:pt x="4172" y="4790"/>
                    <a:pt x="4256" y="4790"/>
                  </a:cubicBezTo>
                  <a:cubicBezTo>
                    <a:pt x="4312" y="4790"/>
                    <a:pt x="4354" y="4776"/>
                    <a:pt x="4396" y="4748"/>
                  </a:cubicBezTo>
                  <a:cubicBezTo>
                    <a:pt x="4507" y="4678"/>
                    <a:pt x="4606" y="4608"/>
                    <a:pt x="4718" y="4538"/>
                  </a:cubicBezTo>
                  <a:cubicBezTo>
                    <a:pt x="4843" y="4454"/>
                    <a:pt x="4871" y="4286"/>
                    <a:pt x="4787" y="4160"/>
                  </a:cubicBezTo>
                  <a:cubicBezTo>
                    <a:pt x="4736" y="4082"/>
                    <a:pt x="4652" y="4042"/>
                    <a:pt x="4566" y="4042"/>
                  </a:cubicBezTo>
                  <a:close/>
                  <a:moveTo>
                    <a:pt x="3317" y="4799"/>
                  </a:moveTo>
                  <a:cubicBezTo>
                    <a:pt x="3270" y="4799"/>
                    <a:pt x="3223" y="4809"/>
                    <a:pt x="3178" y="4832"/>
                  </a:cubicBezTo>
                  <a:cubicBezTo>
                    <a:pt x="3080" y="4888"/>
                    <a:pt x="2968" y="4944"/>
                    <a:pt x="2870" y="5000"/>
                  </a:cubicBezTo>
                  <a:cubicBezTo>
                    <a:pt x="2730" y="5084"/>
                    <a:pt x="2674" y="5238"/>
                    <a:pt x="2758" y="5378"/>
                  </a:cubicBezTo>
                  <a:cubicBezTo>
                    <a:pt x="2800" y="5462"/>
                    <a:pt x="2898" y="5518"/>
                    <a:pt x="2996" y="5518"/>
                  </a:cubicBezTo>
                  <a:cubicBezTo>
                    <a:pt x="3038" y="5518"/>
                    <a:pt x="3080" y="5503"/>
                    <a:pt x="3122" y="5490"/>
                  </a:cubicBezTo>
                  <a:cubicBezTo>
                    <a:pt x="3234" y="5434"/>
                    <a:pt x="3346" y="5378"/>
                    <a:pt x="3444" y="5307"/>
                  </a:cubicBezTo>
                  <a:cubicBezTo>
                    <a:pt x="3584" y="5238"/>
                    <a:pt x="3626" y="5070"/>
                    <a:pt x="3556" y="4944"/>
                  </a:cubicBezTo>
                  <a:cubicBezTo>
                    <a:pt x="3508" y="4848"/>
                    <a:pt x="3415" y="4799"/>
                    <a:pt x="3317" y="4799"/>
                  </a:cubicBezTo>
                  <a:close/>
                  <a:moveTo>
                    <a:pt x="2017" y="5460"/>
                  </a:moveTo>
                  <a:cubicBezTo>
                    <a:pt x="1975" y="5460"/>
                    <a:pt x="1931" y="5469"/>
                    <a:pt x="1890" y="5490"/>
                  </a:cubicBezTo>
                  <a:cubicBezTo>
                    <a:pt x="1792" y="5531"/>
                    <a:pt x="1680" y="5587"/>
                    <a:pt x="1568" y="5630"/>
                  </a:cubicBezTo>
                  <a:cubicBezTo>
                    <a:pt x="1428" y="5686"/>
                    <a:pt x="1372" y="5854"/>
                    <a:pt x="1428" y="5994"/>
                  </a:cubicBezTo>
                  <a:cubicBezTo>
                    <a:pt x="1470" y="6091"/>
                    <a:pt x="1568" y="6162"/>
                    <a:pt x="1680" y="6162"/>
                  </a:cubicBezTo>
                  <a:cubicBezTo>
                    <a:pt x="1708" y="6162"/>
                    <a:pt x="1750" y="6147"/>
                    <a:pt x="1792" y="6134"/>
                  </a:cubicBezTo>
                  <a:cubicBezTo>
                    <a:pt x="1904" y="6078"/>
                    <a:pt x="2016" y="6035"/>
                    <a:pt x="2128" y="5979"/>
                  </a:cubicBezTo>
                  <a:cubicBezTo>
                    <a:pt x="2268" y="5923"/>
                    <a:pt x="2324" y="5755"/>
                    <a:pt x="2254" y="5615"/>
                  </a:cubicBezTo>
                  <a:cubicBezTo>
                    <a:pt x="2215" y="5516"/>
                    <a:pt x="2119" y="5460"/>
                    <a:pt x="2017" y="5460"/>
                  </a:cubicBezTo>
                  <a:close/>
                  <a:moveTo>
                    <a:pt x="650" y="6010"/>
                  </a:moveTo>
                  <a:cubicBezTo>
                    <a:pt x="620" y="6010"/>
                    <a:pt x="590" y="6014"/>
                    <a:pt x="560" y="6022"/>
                  </a:cubicBezTo>
                  <a:cubicBezTo>
                    <a:pt x="351" y="6106"/>
                    <a:pt x="239" y="6134"/>
                    <a:pt x="239" y="6134"/>
                  </a:cubicBezTo>
                  <a:cubicBezTo>
                    <a:pt x="84" y="6175"/>
                    <a:pt x="0" y="6330"/>
                    <a:pt x="43" y="6483"/>
                  </a:cubicBezTo>
                  <a:cubicBezTo>
                    <a:pt x="84" y="6595"/>
                    <a:pt x="196" y="6679"/>
                    <a:pt x="308" y="6679"/>
                  </a:cubicBezTo>
                  <a:cubicBezTo>
                    <a:pt x="336" y="6679"/>
                    <a:pt x="364" y="6666"/>
                    <a:pt x="392" y="6666"/>
                  </a:cubicBezTo>
                  <a:cubicBezTo>
                    <a:pt x="392" y="6666"/>
                    <a:pt x="519" y="6623"/>
                    <a:pt x="743" y="6539"/>
                  </a:cubicBezTo>
                  <a:cubicBezTo>
                    <a:pt x="896" y="6498"/>
                    <a:pt x="967" y="6343"/>
                    <a:pt x="911" y="6190"/>
                  </a:cubicBezTo>
                  <a:cubicBezTo>
                    <a:pt x="876" y="6077"/>
                    <a:pt x="770" y="6010"/>
                    <a:pt x="650" y="601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3467655" y="2443246"/>
              <a:ext cx="41311" cy="39819"/>
            </a:xfrm>
            <a:custGeom>
              <a:avLst/>
              <a:gdLst/>
              <a:ahLst/>
              <a:cxnLst/>
              <a:rect l="l" t="t" r="r" b="b"/>
              <a:pathLst>
                <a:path w="1849" h="1782" extrusionOk="0">
                  <a:moveTo>
                    <a:pt x="308" y="0"/>
                  </a:moveTo>
                  <a:cubicBezTo>
                    <a:pt x="238" y="0"/>
                    <a:pt x="168" y="25"/>
                    <a:pt x="112" y="73"/>
                  </a:cubicBezTo>
                  <a:cubicBezTo>
                    <a:pt x="0" y="185"/>
                    <a:pt x="0" y="353"/>
                    <a:pt x="112" y="465"/>
                  </a:cubicBezTo>
                  <a:lnTo>
                    <a:pt x="532" y="885"/>
                  </a:lnTo>
                  <a:lnTo>
                    <a:pt x="112" y="1320"/>
                  </a:lnTo>
                  <a:cubicBezTo>
                    <a:pt x="0" y="1417"/>
                    <a:pt x="0" y="1600"/>
                    <a:pt x="112" y="1697"/>
                  </a:cubicBezTo>
                  <a:cubicBezTo>
                    <a:pt x="168" y="1753"/>
                    <a:pt x="239" y="1781"/>
                    <a:pt x="308" y="1781"/>
                  </a:cubicBezTo>
                  <a:cubicBezTo>
                    <a:pt x="379" y="1781"/>
                    <a:pt x="448" y="1753"/>
                    <a:pt x="504" y="1697"/>
                  </a:cubicBezTo>
                  <a:lnTo>
                    <a:pt x="924" y="1277"/>
                  </a:lnTo>
                  <a:lnTo>
                    <a:pt x="1359" y="1697"/>
                  </a:lnTo>
                  <a:cubicBezTo>
                    <a:pt x="1400" y="1753"/>
                    <a:pt x="1471" y="1781"/>
                    <a:pt x="1540" y="1781"/>
                  </a:cubicBezTo>
                  <a:cubicBezTo>
                    <a:pt x="1611" y="1781"/>
                    <a:pt x="1680" y="1753"/>
                    <a:pt x="1736" y="1697"/>
                  </a:cubicBezTo>
                  <a:cubicBezTo>
                    <a:pt x="1848" y="1600"/>
                    <a:pt x="1848" y="1417"/>
                    <a:pt x="1736" y="1320"/>
                  </a:cubicBezTo>
                  <a:lnTo>
                    <a:pt x="1316" y="885"/>
                  </a:lnTo>
                  <a:lnTo>
                    <a:pt x="1736" y="465"/>
                  </a:lnTo>
                  <a:cubicBezTo>
                    <a:pt x="1848" y="353"/>
                    <a:pt x="1848" y="185"/>
                    <a:pt x="1736" y="73"/>
                  </a:cubicBezTo>
                  <a:cubicBezTo>
                    <a:pt x="1687" y="25"/>
                    <a:pt x="1617" y="0"/>
                    <a:pt x="1547" y="0"/>
                  </a:cubicBezTo>
                  <a:cubicBezTo>
                    <a:pt x="1477" y="0"/>
                    <a:pt x="1408" y="25"/>
                    <a:pt x="1359" y="73"/>
                  </a:cubicBezTo>
                  <a:lnTo>
                    <a:pt x="924" y="508"/>
                  </a:lnTo>
                  <a:lnTo>
                    <a:pt x="504" y="73"/>
                  </a:lnTo>
                  <a:cubicBezTo>
                    <a:pt x="448" y="25"/>
                    <a:pt x="378" y="0"/>
                    <a:pt x="308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3651868" y="2166816"/>
              <a:ext cx="120136" cy="152974"/>
            </a:xfrm>
            <a:custGeom>
              <a:avLst/>
              <a:gdLst/>
              <a:ahLst/>
              <a:cxnLst/>
              <a:rect l="l" t="t" r="r" b="b"/>
              <a:pathLst>
                <a:path w="5377" h="6846" extrusionOk="0">
                  <a:moveTo>
                    <a:pt x="2688" y="1722"/>
                  </a:moveTo>
                  <a:cubicBezTo>
                    <a:pt x="3220" y="1722"/>
                    <a:pt x="3654" y="2157"/>
                    <a:pt x="3654" y="2688"/>
                  </a:cubicBezTo>
                  <a:cubicBezTo>
                    <a:pt x="3654" y="3220"/>
                    <a:pt x="3220" y="3640"/>
                    <a:pt x="2688" y="3640"/>
                  </a:cubicBezTo>
                  <a:cubicBezTo>
                    <a:pt x="2156" y="3640"/>
                    <a:pt x="1737" y="3220"/>
                    <a:pt x="1737" y="2688"/>
                  </a:cubicBezTo>
                  <a:cubicBezTo>
                    <a:pt x="1737" y="2157"/>
                    <a:pt x="2156" y="1722"/>
                    <a:pt x="2688" y="1722"/>
                  </a:cubicBezTo>
                  <a:close/>
                  <a:moveTo>
                    <a:pt x="2688" y="1"/>
                  </a:moveTo>
                  <a:cubicBezTo>
                    <a:pt x="1218" y="1"/>
                    <a:pt x="1" y="1205"/>
                    <a:pt x="1" y="2688"/>
                  </a:cubicBezTo>
                  <a:cubicBezTo>
                    <a:pt x="1" y="4816"/>
                    <a:pt x="2422" y="6705"/>
                    <a:pt x="2520" y="6789"/>
                  </a:cubicBezTo>
                  <a:cubicBezTo>
                    <a:pt x="2576" y="6832"/>
                    <a:pt x="2632" y="6845"/>
                    <a:pt x="2688" y="6845"/>
                  </a:cubicBezTo>
                  <a:cubicBezTo>
                    <a:pt x="2758" y="6845"/>
                    <a:pt x="2814" y="6832"/>
                    <a:pt x="2856" y="6789"/>
                  </a:cubicBezTo>
                  <a:cubicBezTo>
                    <a:pt x="2884" y="6761"/>
                    <a:pt x="3500" y="6300"/>
                    <a:pt x="4102" y="5557"/>
                  </a:cubicBezTo>
                  <a:cubicBezTo>
                    <a:pt x="4956" y="4564"/>
                    <a:pt x="5376" y="3584"/>
                    <a:pt x="5376" y="2688"/>
                  </a:cubicBezTo>
                  <a:cubicBezTo>
                    <a:pt x="5376" y="1205"/>
                    <a:pt x="4172" y="1"/>
                    <a:pt x="2688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3383825" y="2186525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297" y="0"/>
                  </a:moveTo>
                  <a:cubicBezTo>
                    <a:pt x="1023" y="0"/>
                    <a:pt x="1" y="1036"/>
                    <a:pt x="1" y="2296"/>
                  </a:cubicBezTo>
                  <a:lnTo>
                    <a:pt x="1" y="14698"/>
                  </a:lnTo>
                  <a:cubicBezTo>
                    <a:pt x="1" y="13494"/>
                    <a:pt x="981" y="12514"/>
                    <a:pt x="2199" y="12514"/>
                  </a:cubicBezTo>
                  <a:cubicBezTo>
                    <a:pt x="2325" y="12514"/>
                    <a:pt x="2451" y="12514"/>
                    <a:pt x="2577" y="12542"/>
                  </a:cubicBezTo>
                  <a:lnTo>
                    <a:pt x="2577" y="280"/>
                  </a:lnTo>
                  <a:cubicBezTo>
                    <a:pt x="2577" y="127"/>
                    <a:pt x="2451" y="0"/>
                    <a:pt x="2297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3705960" y="2532783"/>
              <a:ext cx="94799" cy="30970"/>
            </a:xfrm>
            <a:custGeom>
              <a:avLst/>
              <a:gdLst/>
              <a:ahLst/>
              <a:cxnLst/>
              <a:rect l="l" t="t" r="r" b="b"/>
              <a:pathLst>
                <a:path w="4243" h="1386" extrusionOk="0">
                  <a:moveTo>
                    <a:pt x="4243" y="0"/>
                  </a:moveTo>
                  <a:cubicBezTo>
                    <a:pt x="4243" y="154"/>
                    <a:pt x="4116" y="280"/>
                    <a:pt x="3963" y="280"/>
                  </a:cubicBezTo>
                  <a:lnTo>
                    <a:pt x="1" y="280"/>
                  </a:lnTo>
                  <a:cubicBezTo>
                    <a:pt x="1" y="560"/>
                    <a:pt x="43" y="868"/>
                    <a:pt x="155" y="1204"/>
                  </a:cubicBezTo>
                  <a:cubicBezTo>
                    <a:pt x="197" y="1316"/>
                    <a:pt x="295" y="1386"/>
                    <a:pt x="407" y="1386"/>
                  </a:cubicBezTo>
                  <a:lnTo>
                    <a:pt x="3963" y="1386"/>
                  </a:lnTo>
                  <a:cubicBezTo>
                    <a:pt x="4116" y="1386"/>
                    <a:pt x="4243" y="1274"/>
                    <a:pt x="4243" y="1120"/>
                  </a:cubicBezTo>
                  <a:lnTo>
                    <a:pt x="4243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649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Region with high-risk Drivers?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297754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distribution of case proportion across zip codes is similar to Pareto distribution. 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Few areas account for most of the risky drivers.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02C4F8-6447-4BA4-9371-442B1C074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1" y="1209309"/>
            <a:ext cx="3769042" cy="332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33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57388" y="708246"/>
            <a:ext cx="7633949" cy="3405804"/>
            <a:chOff x="757388" y="708246"/>
            <a:chExt cx="7633949" cy="3405804"/>
          </a:xfrm>
        </p:grpSpPr>
        <p:sp>
          <p:nvSpPr>
            <p:cNvPr id="589" name="Google Shape;589;p39"/>
            <p:cNvSpPr/>
            <p:nvPr/>
          </p:nvSpPr>
          <p:spPr>
            <a:xfrm>
              <a:off x="5181337" y="1520433"/>
              <a:ext cx="3210000" cy="259361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57388" y="1575763"/>
              <a:ext cx="3210000" cy="253828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62390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522302" y="986104"/>
              <a:ext cx="188102" cy="211901"/>
              <a:chOff x="7526973" y="-121132"/>
              <a:chExt cx="249340" cy="280887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526973" y="-121132"/>
                <a:ext cx="184800" cy="184799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676414" y="46355"/>
                <a:ext cx="99899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181337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708246"/>
              <a:ext cx="1143900" cy="3405804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06600" y="1006895"/>
              <a:ext cx="255900" cy="149650"/>
              <a:chOff x="771242" y="111170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771242" y="11117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771242" y="185995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771242" y="26082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354025" y="1014108"/>
              <a:ext cx="255900" cy="149650"/>
              <a:chOff x="721517" y="118383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721517" y="11838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721517" y="19320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721517" y="26803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928957" y="863799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baseline="300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95212" y="864818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800" y="2172348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vs.</a:t>
            </a:r>
            <a:endParaRPr dirty="0"/>
          </a:p>
        </p:txBody>
      </p: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47719" y="98611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60445" y="111245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timeline, bar chart&#10;&#10;Description automatically generated">
            <a:extLst>
              <a:ext uri="{FF2B5EF4-FFF2-40B4-BE49-F238E27FC236}">
                <a16:creationId xmlns:a16="http://schemas.microsoft.com/office/drawing/2014/main" id="{89C4F7D9-EAF0-E6FA-CAE5-F63AE8252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642091"/>
            <a:ext cx="3026609" cy="2421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5D4870-1D71-7E9E-92D6-52B1003B7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025" y="1642091"/>
            <a:ext cx="2907932" cy="239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2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19988" y="1265550"/>
            <a:ext cx="7704013" cy="2848500"/>
            <a:chOff x="719988" y="1265550"/>
            <a:chExt cx="7704013" cy="2848500"/>
          </a:xfrm>
        </p:grpSpPr>
        <p:sp>
          <p:nvSpPr>
            <p:cNvPr id="589" name="Google Shape;589;p39"/>
            <p:cNvSpPr/>
            <p:nvPr/>
          </p:nvSpPr>
          <p:spPr>
            <a:xfrm>
              <a:off x="5214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20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19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444346" y="1544651"/>
              <a:ext cx="188091" cy="211892"/>
              <a:chOff x="7423625" y="619250"/>
              <a:chExt cx="249325" cy="280875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213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1265550"/>
              <a:ext cx="1143900" cy="2848500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48608" y="1575763"/>
              <a:ext cx="255900" cy="149650"/>
              <a:chOff x="813250" y="680038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445758" y="1575763"/>
              <a:ext cx="255900" cy="149650"/>
              <a:chOff x="813250" y="680038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95882" y="1411800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10" name="Google Shape;610;p39"/>
          <p:cNvGrpSpPr/>
          <p:nvPr/>
        </p:nvGrpSpPr>
        <p:grpSpPr>
          <a:xfrm>
            <a:off x="7512558" y="708246"/>
            <a:ext cx="331853" cy="417271"/>
            <a:chOff x="2105633" y="2845233"/>
            <a:chExt cx="331853" cy="417271"/>
          </a:xfrm>
        </p:grpSpPr>
        <p:sp>
          <p:nvSpPr>
            <p:cNvPr id="611" name="Google Shape;611;p39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731154B3-8343-EF46-9CFE-5B619DDB8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0" t="17061" r="31511" b="22340"/>
          <a:stretch/>
        </p:blipFill>
        <p:spPr>
          <a:xfrm>
            <a:off x="1414818" y="2144666"/>
            <a:ext cx="1976014" cy="1969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653312-B00D-0CDC-D1B3-B9363769D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609" y="2144223"/>
            <a:ext cx="3164758" cy="190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35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Seasonality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Seasonality in the number of fatal crashes throughout a year.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February appears to be the month with fewest number of crashes.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From 2017 through 2021, the monthly total of fatal crashes peak during July or August.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824BA1-5050-63FF-C5FD-B6410CC51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8" y="1016496"/>
            <a:ext cx="4092167" cy="358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78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27510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The number of monthly fatal accidents is related to temperature and precipitation. The higher the temperature, the more fatal accidents. The lower the precipitation, the more fatal accidents.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Increased outdoor activities due to fine weather from June to August may lead to more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EEF8C-2A6D-628D-1310-59B003945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35" y="1013311"/>
            <a:ext cx="4103525" cy="359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36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" name="Google Shape;644;p41"/>
          <p:cNvGrpSpPr/>
          <p:nvPr/>
        </p:nvGrpSpPr>
        <p:grpSpPr>
          <a:xfrm>
            <a:off x="1132813" y="988025"/>
            <a:ext cx="6878400" cy="2856959"/>
            <a:chOff x="1132813" y="988025"/>
            <a:chExt cx="6878400" cy="2856959"/>
          </a:xfrm>
        </p:grpSpPr>
        <p:sp>
          <p:nvSpPr>
            <p:cNvPr id="645" name="Google Shape;645;p41"/>
            <p:cNvSpPr/>
            <p:nvPr/>
          </p:nvSpPr>
          <p:spPr>
            <a:xfrm>
              <a:off x="1132813" y="3301384"/>
              <a:ext cx="6878400" cy="543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2813" y="988025"/>
              <a:ext cx="6878400" cy="2208600"/>
            </a:xfrm>
            <a:prstGeom prst="roundRect">
              <a:avLst>
                <a:gd name="adj" fmla="val 5286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41"/>
            <p:cNvGrpSpPr/>
            <p:nvPr/>
          </p:nvGrpSpPr>
          <p:grpSpPr>
            <a:xfrm>
              <a:off x="1296515" y="3457577"/>
              <a:ext cx="6550969" cy="231000"/>
              <a:chOff x="1406480" y="3428627"/>
              <a:chExt cx="6550969" cy="231000"/>
            </a:xfrm>
          </p:grpSpPr>
          <p:cxnSp>
            <p:nvCxnSpPr>
              <p:cNvPr id="648" name="Google Shape;648;p41"/>
              <p:cNvCxnSpPr/>
              <p:nvPr/>
            </p:nvCxnSpPr>
            <p:spPr>
              <a:xfrm>
                <a:off x="1406480" y="3486665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41"/>
              <p:cNvCxnSpPr/>
              <p:nvPr/>
            </p:nvCxnSpPr>
            <p:spPr>
              <a:xfrm>
                <a:off x="7667165" y="3428627"/>
                <a:ext cx="0" cy="23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41"/>
              <p:cNvCxnSpPr/>
              <p:nvPr/>
            </p:nvCxnSpPr>
            <p:spPr>
              <a:xfrm>
                <a:off x="1406480" y="3544250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41"/>
              <p:cNvCxnSpPr/>
              <p:nvPr/>
            </p:nvCxnSpPr>
            <p:spPr>
              <a:xfrm>
                <a:off x="1406480" y="3601836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52" name="Google Shape;652;p41"/>
              <p:cNvGrpSpPr/>
              <p:nvPr/>
            </p:nvGrpSpPr>
            <p:grpSpPr>
              <a:xfrm>
                <a:off x="7812707" y="3473006"/>
                <a:ext cx="144743" cy="144743"/>
                <a:chOff x="8079425" y="662275"/>
                <a:chExt cx="188100" cy="188100"/>
              </a:xfrm>
            </p:grpSpPr>
            <p:cxnSp>
              <p:nvCxnSpPr>
                <p:cNvPr id="653" name="Google Shape;653;p41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41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41"/>
              <p:cNvGrpSpPr/>
              <p:nvPr/>
            </p:nvGrpSpPr>
            <p:grpSpPr>
              <a:xfrm>
                <a:off x="7376784" y="3466414"/>
                <a:ext cx="144758" cy="163076"/>
                <a:chOff x="7423625" y="619250"/>
                <a:chExt cx="249325" cy="280875"/>
              </a:xfrm>
            </p:grpSpPr>
            <p:sp>
              <p:nvSpPr>
                <p:cNvPr id="656" name="Google Shape;656;p41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7" name="Google Shape;657;p41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58" name="Google Shape;658;p41"/>
          <p:cNvSpPr txBox="1">
            <a:spLocks noGrp="1"/>
          </p:cNvSpPr>
          <p:nvPr>
            <p:ph type="title"/>
          </p:nvPr>
        </p:nvSpPr>
        <p:spPr>
          <a:xfrm>
            <a:off x="1216050" y="891838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dk1"/>
                </a:solidFill>
              </a:rPr>
              <a:t>How to improve?</a:t>
            </a:r>
            <a:endParaRPr sz="5800" dirty="0">
              <a:solidFill>
                <a:schemeClr val="dk1"/>
              </a:solidFill>
            </a:endParaRPr>
          </a:p>
        </p:txBody>
      </p:sp>
      <p:sp>
        <p:nvSpPr>
          <p:cNvPr id="659" name="Google Shape;659;p4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exend Deca Medium"/>
                <a:sym typeface="Lexend Deca Medium"/>
              </a:rPr>
              <a:t>Predict</a:t>
            </a:r>
            <a:r>
              <a:rPr lang="en-US" dirty="0">
                <a:solidFill>
                  <a:schemeClr val="accent3"/>
                </a:solidFill>
                <a:latin typeface="Lexend Deca Medium"/>
              </a:rPr>
              <a:t> potential accidents and warn drivers!</a:t>
            </a:r>
            <a:endParaRPr dirty="0">
              <a:solidFill>
                <a:schemeClr val="accent3"/>
              </a:solidFill>
              <a:latin typeface="Lexend Deca Medium"/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125701" y="4556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66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8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Prediction</a:t>
            </a:r>
            <a:endParaRPr dirty="0"/>
          </a:p>
        </p:txBody>
      </p:sp>
      <p:sp>
        <p:nvSpPr>
          <p:cNvPr id="1657" name="Google Shape;1657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81915" y="3649891"/>
            <a:ext cx="1895451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Scikit Learn Library</a:t>
            </a:r>
            <a:endParaRPr dirty="0"/>
          </a:p>
        </p:txBody>
      </p:sp>
      <p:sp>
        <p:nvSpPr>
          <p:cNvPr id="1658" name="Google Shape;1658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95329" y="3159293"/>
            <a:ext cx="3065196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Training and validation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59" name="Google Shape;1659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722" y="1923523"/>
            <a:ext cx="1546200" cy="7301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Random Forest, 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en-US" dirty="0"/>
              <a:t> and Baseline</a:t>
            </a:r>
            <a:endParaRPr dirty="0"/>
          </a:p>
        </p:txBody>
      </p:sp>
      <p:sp>
        <p:nvSpPr>
          <p:cNvPr id="1660" name="Google Shape;1660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894" y="1558724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Models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1" name="Google Shape;1661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53296" y="3475099"/>
            <a:ext cx="1890500" cy="843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Target: Crash Category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Independent:  Location, Weather Condition, Light Condition</a:t>
            </a:r>
            <a:r>
              <a:rPr lang="en-US" sz="1200" dirty="0"/>
              <a:t>, etc.</a:t>
            </a:r>
            <a:endParaRPr sz="1200" dirty="0"/>
          </a:p>
        </p:txBody>
      </p:sp>
      <p:sp>
        <p:nvSpPr>
          <p:cNvPr id="1662" name="Google Shape;1662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68202" y="3122529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Variables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3" name="Google Shape;1663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949363"/>
            <a:ext cx="1577848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Accuracy: 61.2% F1 score: 0.522</a:t>
            </a:r>
            <a:endParaRPr dirty="0"/>
          </a:p>
        </p:txBody>
      </p:sp>
      <p:sp>
        <p:nvSpPr>
          <p:cNvPr id="1664" name="Google Shape;1664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555546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Results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5" name="Google Shape;1665;p58"/>
          <p:cNvSpPr/>
          <p:nvPr/>
        </p:nvSpPr>
        <p:spPr>
          <a:xfrm>
            <a:off x="926904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58"/>
          <p:cNvSpPr/>
          <p:nvPr/>
        </p:nvSpPr>
        <p:spPr>
          <a:xfrm>
            <a:off x="2445912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58"/>
          <p:cNvSpPr/>
          <p:nvPr/>
        </p:nvSpPr>
        <p:spPr>
          <a:xfrm>
            <a:off x="3964920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58"/>
          <p:cNvSpPr/>
          <p:nvPr/>
        </p:nvSpPr>
        <p:spPr>
          <a:xfrm>
            <a:off x="5483927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58"/>
          <p:cNvGrpSpPr/>
          <p:nvPr/>
        </p:nvGrpSpPr>
        <p:grpSpPr>
          <a:xfrm>
            <a:off x="4202100" y="3436317"/>
            <a:ext cx="417246" cy="377563"/>
            <a:chOff x="3383825" y="2865254"/>
            <a:chExt cx="417246" cy="377563"/>
          </a:xfrm>
        </p:grpSpPr>
        <p:sp>
          <p:nvSpPr>
            <p:cNvPr id="1670" name="Google Shape;1670;p58"/>
            <p:cNvSpPr/>
            <p:nvPr/>
          </p:nvSpPr>
          <p:spPr>
            <a:xfrm>
              <a:off x="3384161" y="2936892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42" y="12151"/>
                    <a:pt x="266" y="12668"/>
                    <a:pt x="672" y="13060"/>
                  </a:cubicBezTo>
                  <a:cubicBezTo>
                    <a:pt x="1078" y="13467"/>
                    <a:pt x="1638" y="13691"/>
                    <a:pt x="2212" y="13691"/>
                  </a:cubicBezTo>
                  <a:lnTo>
                    <a:pt x="16448" y="13691"/>
                  </a:lnTo>
                  <a:cubicBezTo>
                    <a:pt x="17022" y="13691"/>
                    <a:pt x="17582" y="13467"/>
                    <a:pt x="17987" y="13060"/>
                  </a:cubicBezTo>
                  <a:cubicBezTo>
                    <a:pt x="18394" y="12668"/>
                    <a:pt x="18618" y="12151"/>
                    <a:pt x="18659" y="11604"/>
                  </a:cubicBezTo>
                  <a:lnTo>
                    <a:pt x="18659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83825" y="2936892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29" y="12151"/>
                    <a:pt x="267" y="12668"/>
                    <a:pt x="659" y="13060"/>
                  </a:cubicBezTo>
                  <a:cubicBezTo>
                    <a:pt x="1079" y="13467"/>
                    <a:pt x="1625" y="13691"/>
                    <a:pt x="2213" y="13691"/>
                  </a:cubicBezTo>
                  <a:lnTo>
                    <a:pt x="16449" y="13691"/>
                  </a:lnTo>
                  <a:cubicBezTo>
                    <a:pt x="17023" y="13691"/>
                    <a:pt x="17569" y="13467"/>
                    <a:pt x="17989" y="13060"/>
                  </a:cubicBezTo>
                  <a:cubicBezTo>
                    <a:pt x="18381" y="12668"/>
                    <a:pt x="18618" y="12151"/>
                    <a:pt x="18646" y="11604"/>
                  </a:cubicBezTo>
                  <a:lnTo>
                    <a:pt x="18661" y="1160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383825" y="2909050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0"/>
                  </a:moveTo>
                  <a:lnTo>
                    <a:pt x="1" y="11605"/>
                  </a:lnTo>
                  <a:cubicBezTo>
                    <a:pt x="29" y="12165"/>
                    <a:pt x="267" y="12669"/>
                    <a:pt x="659" y="13061"/>
                  </a:cubicBezTo>
                  <a:cubicBezTo>
                    <a:pt x="1079" y="13466"/>
                    <a:pt x="1625" y="13690"/>
                    <a:pt x="2213" y="13690"/>
                  </a:cubicBezTo>
                  <a:lnTo>
                    <a:pt x="16449" y="13690"/>
                  </a:lnTo>
                  <a:cubicBezTo>
                    <a:pt x="17023" y="13690"/>
                    <a:pt x="17569" y="13466"/>
                    <a:pt x="17989" y="13061"/>
                  </a:cubicBezTo>
                  <a:cubicBezTo>
                    <a:pt x="18381" y="12669"/>
                    <a:pt x="18618" y="12165"/>
                    <a:pt x="18646" y="11605"/>
                  </a:cubicBezTo>
                  <a:lnTo>
                    <a:pt x="18661" y="11605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3544915" y="3136120"/>
              <a:ext cx="114170" cy="106697"/>
            </a:xfrm>
            <a:custGeom>
              <a:avLst/>
              <a:gdLst/>
              <a:ahLst/>
              <a:cxnLst/>
              <a:rect l="l" t="t" r="r" b="b"/>
              <a:pathLst>
                <a:path w="5110" h="4775" extrusionOk="0">
                  <a:moveTo>
                    <a:pt x="0" y="1"/>
                  </a:moveTo>
                  <a:lnTo>
                    <a:pt x="0" y="4775"/>
                  </a:lnTo>
                  <a:lnTo>
                    <a:pt x="5109" y="4775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3383825" y="2936892"/>
              <a:ext cx="416933" cy="305590"/>
            </a:xfrm>
            <a:custGeom>
              <a:avLst/>
              <a:gdLst/>
              <a:ahLst/>
              <a:cxnLst/>
              <a:rect l="l" t="t" r="r" b="b"/>
              <a:pathLst>
                <a:path w="18661" h="13676" extrusionOk="0">
                  <a:moveTo>
                    <a:pt x="7210" y="238"/>
                  </a:moveTo>
                  <a:lnTo>
                    <a:pt x="12319" y="5333"/>
                  </a:lnTo>
                  <a:lnTo>
                    <a:pt x="12319" y="7336"/>
                  </a:lnTo>
                  <a:lnTo>
                    <a:pt x="7210" y="7336"/>
                  </a:lnTo>
                  <a:lnTo>
                    <a:pt x="7210" y="238"/>
                  </a:lnTo>
                  <a:close/>
                  <a:moveTo>
                    <a:pt x="5643" y="1"/>
                  </a:moveTo>
                  <a:lnTo>
                    <a:pt x="5643" y="2086"/>
                  </a:lnTo>
                  <a:lnTo>
                    <a:pt x="16" y="2086"/>
                  </a:lnTo>
                  <a:lnTo>
                    <a:pt x="16" y="3654"/>
                  </a:lnTo>
                  <a:lnTo>
                    <a:pt x="5643" y="3654"/>
                  </a:lnTo>
                  <a:lnTo>
                    <a:pt x="5643" y="10456"/>
                  </a:lnTo>
                  <a:lnTo>
                    <a:pt x="1" y="10456"/>
                  </a:lnTo>
                  <a:lnTo>
                    <a:pt x="1" y="11604"/>
                  </a:lnTo>
                  <a:cubicBezTo>
                    <a:pt x="16" y="11744"/>
                    <a:pt x="44" y="11899"/>
                    <a:pt x="72" y="12039"/>
                  </a:cubicBezTo>
                  <a:lnTo>
                    <a:pt x="5643" y="12039"/>
                  </a:lnTo>
                  <a:lnTo>
                    <a:pt x="5643" y="13676"/>
                  </a:lnTo>
                  <a:lnTo>
                    <a:pt x="7210" y="13676"/>
                  </a:lnTo>
                  <a:lnTo>
                    <a:pt x="7210" y="8917"/>
                  </a:lnTo>
                  <a:lnTo>
                    <a:pt x="12319" y="8917"/>
                  </a:lnTo>
                  <a:lnTo>
                    <a:pt x="12319" y="13676"/>
                  </a:lnTo>
                  <a:lnTo>
                    <a:pt x="13887" y="13676"/>
                  </a:lnTo>
                  <a:lnTo>
                    <a:pt x="13887" y="11899"/>
                  </a:lnTo>
                  <a:lnTo>
                    <a:pt x="15665" y="13676"/>
                  </a:lnTo>
                  <a:lnTo>
                    <a:pt x="16561" y="13676"/>
                  </a:lnTo>
                  <a:cubicBezTo>
                    <a:pt x="16589" y="13676"/>
                    <a:pt x="16631" y="13676"/>
                    <a:pt x="16659" y="13663"/>
                  </a:cubicBezTo>
                  <a:lnTo>
                    <a:pt x="16757" y="13663"/>
                  </a:lnTo>
                  <a:cubicBezTo>
                    <a:pt x="16757" y="13663"/>
                    <a:pt x="16771" y="13648"/>
                    <a:pt x="16785" y="13648"/>
                  </a:cubicBezTo>
                  <a:cubicBezTo>
                    <a:pt x="16813" y="13648"/>
                    <a:pt x="16827" y="13648"/>
                    <a:pt x="16855" y="13635"/>
                  </a:cubicBezTo>
                  <a:lnTo>
                    <a:pt x="16897" y="13635"/>
                  </a:lnTo>
                  <a:cubicBezTo>
                    <a:pt x="16911" y="13635"/>
                    <a:pt x="16939" y="13620"/>
                    <a:pt x="16953" y="13620"/>
                  </a:cubicBezTo>
                  <a:cubicBezTo>
                    <a:pt x="16967" y="13620"/>
                    <a:pt x="16981" y="13607"/>
                    <a:pt x="16995" y="13607"/>
                  </a:cubicBezTo>
                  <a:cubicBezTo>
                    <a:pt x="17009" y="13607"/>
                    <a:pt x="17023" y="13607"/>
                    <a:pt x="17037" y="13592"/>
                  </a:cubicBezTo>
                  <a:cubicBezTo>
                    <a:pt x="17065" y="13592"/>
                    <a:pt x="17093" y="13579"/>
                    <a:pt x="17121" y="13579"/>
                  </a:cubicBezTo>
                  <a:cubicBezTo>
                    <a:pt x="17134" y="13564"/>
                    <a:pt x="17134" y="13564"/>
                    <a:pt x="17149" y="13564"/>
                  </a:cubicBezTo>
                  <a:cubicBezTo>
                    <a:pt x="17162" y="13551"/>
                    <a:pt x="17190" y="13551"/>
                    <a:pt x="17205" y="13551"/>
                  </a:cubicBezTo>
                  <a:cubicBezTo>
                    <a:pt x="17205" y="13536"/>
                    <a:pt x="17218" y="13536"/>
                    <a:pt x="17218" y="13536"/>
                  </a:cubicBezTo>
                  <a:cubicBezTo>
                    <a:pt x="17261" y="13523"/>
                    <a:pt x="17302" y="13508"/>
                    <a:pt x="17330" y="13495"/>
                  </a:cubicBezTo>
                  <a:lnTo>
                    <a:pt x="17345" y="13495"/>
                  </a:lnTo>
                  <a:cubicBezTo>
                    <a:pt x="17401" y="13467"/>
                    <a:pt x="17470" y="13424"/>
                    <a:pt x="17526" y="13396"/>
                  </a:cubicBezTo>
                  <a:lnTo>
                    <a:pt x="13887" y="9673"/>
                  </a:lnTo>
                  <a:lnTo>
                    <a:pt x="13887" y="5781"/>
                  </a:lnTo>
                  <a:lnTo>
                    <a:pt x="18661" y="5781"/>
                  </a:lnTo>
                  <a:lnTo>
                    <a:pt x="18661" y="4213"/>
                  </a:lnTo>
                  <a:lnTo>
                    <a:pt x="13887" y="4213"/>
                  </a:lnTo>
                  <a:lnTo>
                    <a:pt x="13887" y="1"/>
                  </a:lnTo>
                  <a:lnTo>
                    <a:pt x="12319" y="1"/>
                  </a:lnTo>
                  <a:lnTo>
                    <a:pt x="12319" y="3108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694073" y="2936892"/>
              <a:ext cx="106685" cy="94162"/>
            </a:xfrm>
            <a:custGeom>
              <a:avLst/>
              <a:gdLst/>
              <a:ahLst/>
              <a:cxnLst/>
              <a:rect l="l" t="t" r="r" b="b"/>
              <a:pathLst>
                <a:path w="4775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4775" y="4213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383825" y="3018519"/>
              <a:ext cx="126079" cy="152035"/>
            </a:xfrm>
            <a:custGeom>
              <a:avLst/>
              <a:gdLst/>
              <a:ahLst/>
              <a:cxnLst/>
              <a:rect l="l" t="t" r="r" b="b"/>
              <a:pathLst>
                <a:path w="5643" h="6804" extrusionOk="0">
                  <a:moveTo>
                    <a:pt x="1" y="1"/>
                  </a:moveTo>
                  <a:lnTo>
                    <a:pt x="1" y="6803"/>
                  </a:lnTo>
                  <a:lnTo>
                    <a:pt x="5643" y="6803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43205" y="2865254"/>
              <a:ext cx="57554" cy="331577"/>
            </a:xfrm>
            <a:custGeom>
              <a:avLst/>
              <a:gdLst/>
              <a:ahLst/>
              <a:cxnLst/>
              <a:rect l="l" t="t" r="r" b="b"/>
              <a:pathLst>
                <a:path w="2576" h="14839" extrusionOk="0">
                  <a:moveTo>
                    <a:pt x="266" y="1"/>
                  </a:moveTo>
                  <a:cubicBezTo>
                    <a:pt x="126" y="1"/>
                    <a:pt x="0" y="113"/>
                    <a:pt x="0" y="267"/>
                  </a:cubicBezTo>
                  <a:lnTo>
                    <a:pt x="0" y="12529"/>
                  </a:lnTo>
                  <a:cubicBezTo>
                    <a:pt x="126" y="12515"/>
                    <a:pt x="238" y="12501"/>
                    <a:pt x="378" y="12501"/>
                  </a:cubicBezTo>
                  <a:cubicBezTo>
                    <a:pt x="1581" y="12501"/>
                    <a:pt x="2561" y="13481"/>
                    <a:pt x="2561" y="14698"/>
                  </a:cubicBezTo>
                  <a:lnTo>
                    <a:pt x="2561" y="14838"/>
                  </a:lnTo>
                  <a:cubicBezTo>
                    <a:pt x="2561" y="14825"/>
                    <a:pt x="2576" y="14810"/>
                    <a:pt x="2576" y="14782"/>
                  </a:cubicBezTo>
                  <a:lnTo>
                    <a:pt x="2576" y="2296"/>
                  </a:lnTo>
                  <a:cubicBezTo>
                    <a:pt x="2576" y="1023"/>
                    <a:pt x="1540" y="1"/>
                    <a:pt x="266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800737" y="3031032"/>
              <a:ext cx="22" cy="35059"/>
            </a:xfrm>
            <a:custGeom>
              <a:avLst/>
              <a:gdLst/>
              <a:ahLst/>
              <a:cxnLst/>
              <a:rect l="l" t="t" r="r" b="b"/>
              <a:pathLst>
                <a:path w="1" h="1569" extrusionOk="0">
                  <a:moveTo>
                    <a:pt x="1" y="0"/>
                  </a:moveTo>
                  <a:lnTo>
                    <a:pt x="1" y="0"/>
                  </a:lnTo>
                  <a:lnTo>
                    <a:pt x="1" y="1568"/>
                  </a:lnTo>
                  <a:lnTo>
                    <a:pt x="1" y="1568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383825" y="2865254"/>
              <a:ext cx="57577" cy="328449"/>
            </a:xfrm>
            <a:custGeom>
              <a:avLst/>
              <a:gdLst/>
              <a:ahLst/>
              <a:cxnLst/>
              <a:rect l="l" t="t" r="r" b="b"/>
              <a:pathLst>
                <a:path w="2577" h="14699" extrusionOk="0">
                  <a:moveTo>
                    <a:pt x="2297" y="1"/>
                  </a:moveTo>
                  <a:cubicBezTo>
                    <a:pt x="1023" y="1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81" y="12501"/>
                    <a:pt x="2199" y="12501"/>
                  </a:cubicBezTo>
                  <a:cubicBezTo>
                    <a:pt x="2325" y="12501"/>
                    <a:pt x="2451" y="12515"/>
                    <a:pt x="2577" y="12529"/>
                  </a:cubicBezTo>
                  <a:lnTo>
                    <a:pt x="2577" y="267"/>
                  </a:lnTo>
                  <a:cubicBezTo>
                    <a:pt x="2577" y="113"/>
                    <a:pt x="2451" y="1"/>
                    <a:pt x="2297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8"/>
          <p:cNvGrpSpPr/>
          <p:nvPr/>
        </p:nvGrpSpPr>
        <p:grpSpPr>
          <a:xfrm>
            <a:off x="2683084" y="1888261"/>
            <a:ext cx="417224" cy="359084"/>
            <a:chOff x="4044359" y="2874349"/>
            <a:chExt cx="417224" cy="359084"/>
          </a:xfrm>
        </p:grpSpPr>
        <p:sp>
          <p:nvSpPr>
            <p:cNvPr id="1681" name="Google Shape;1681;p58"/>
            <p:cNvSpPr/>
            <p:nvPr/>
          </p:nvSpPr>
          <p:spPr>
            <a:xfrm>
              <a:off x="4215123" y="2926256"/>
              <a:ext cx="246460" cy="307177"/>
            </a:xfrm>
            <a:custGeom>
              <a:avLst/>
              <a:gdLst/>
              <a:ahLst/>
              <a:cxnLst/>
              <a:rect l="l" t="t" r="r" b="b"/>
              <a:pathLst>
                <a:path w="11031" h="13747" extrusionOk="0">
                  <a:moveTo>
                    <a:pt x="1" y="1"/>
                  </a:moveTo>
                  <a:lnTo>
                    <a:pt x="1" y="13747"/>
                  </a:lnTo>
                  <a:lnTo>
                    <a:pt x="10751" y="13747"/>
                  </a:lnTo>
                  <a:cubicBezTo>
                    <a:pt x="10906" y="13747"/>
                    <a:pt x="11031" y="13620"/>
                    <a:pt x="11031" y="13480"/>
                  </a:cubicBezTo>
                  <a:lnTo>
                    <a:pt x="11031" y="281"/>
                  </a:lnTo>
                  <a:cubicBezTo>
                    <a:pt x="11031" y="126"/>
                    <a:pt x="10906" y="1"/>
                    <a:pt x="10751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4131942" y="2874349"/>
              <a:ext cx="648" cy="22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4132567" y="2874349"/>
              <a:ext cx="82287" cy="359084"/>
            </a:xfrm>
            <a:custGeom>
              <a:avLst/>
              <a:gdLst/>
              <a:ahLst/>
              <a:cxnLst/>
              <a:rect l="l" t="t" r="r" b="b"/>
              <a:pathLst>
                <a:path w="3683" h="16070" extrusionOk="0">
                  <a:moveTo>
                    <a:pt x="0" y="0"/>
                  </a:moveTo>
                  <a:lnTo>
                    <a:pt x="0" y="13802"/>
                  </a:lnTo>
                  <a:lnTo>
                    <a:pt x="3542" y="16027"/>
                  </a:lnTo>
                  <a:cubicBezTo>
                    <a:pt x="3584" y="16055"/>
                    <a:pt x="3626" y="16070"/>
                    <a:pt x="3682" y="16070"/>
                  </a:cubicBezTo>
                  <a:lnTo>
                    <a:pt x="3682" y="2268"/>
                  </a:lnTo>
                  <a:lnTo>
                    <a:pt x="155" y="41"/>
                  </a:lnTo>
                  <a:cubicBezTo>
                    <a:pt x="99" y="13"/>
                    <a:pt x="56" y="0"/>
                    <a:pt x="0" y="0"/>
                  </a:cubicBez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4214832" y="2926256"/>
              <a:ext cx="118237" cy="83526"/>
            </a:xfrm>
            <a:custGeom>
              <a:avLst/>
              <a:gdLst/>
              <a:ahLst/>
              <a:cxnLst/>
              <a:rect l="l" t="t" r="r" b="b"/>
              <a:pathLst>
                <a:path w="5292" h="3738" extrusionOk="0">
                  <a:moveTo>
                    <a:pt x="0" y="1"/>
                  </a:moveTo>
                  <a:lnTo>
                    <a:pt x="0" y="3738"/>
                  </a:lnTo>
                  <a:lnTo>
                    <a:pt x="5291" y="373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4368080" y="3097329"/>
              <a:ext cx="92878" cy="136103"/>
            </a:xfrm>
            <a:custGeom>
              <a:avLst/>
              <a:gdLst/>
              <a:ahLst/>
              <a:cxnLst/>
              <a:rect l="l" t="t" r="r" b="b"/>
              <a:pathLst>
                <a:path w="4157" h="6091" extrusionOk="0">
                  <a:moveTo>
                    <a:pt x="0" y="1"/>
                  </a:moveTo>
                  <a:lnTo>
                    <a:pt x="0" y="6091"/>
                  </a:lnTo>
                  <a:lnTo>
                    <a:pt x="3892" y="6091"/>
                  </a:lnTo>
                  <a:cubicBezTo>
                    <a:pt x="4045" y="6091"/>
                    <a:pt x="4157" y="5964"/>
                    <a:pt x="4157" y="5811"/>
                  </a:cubicBezTo>
                  <a:lnTo>
                    <a:pt x="4157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214832" y="3045109"/>
              <a:ext cx="118237" cy="69471"/>
            </a:xfrm>
            <a:custGeom>
              <a:avLst/>
              <a:gdLst/>
              <a:ahLst/>
              <a:cxnLst/>
              <a:rect l="l" t="t" r="r" b="b"/>
              <a:pathLst>
                <a:path w="5292" h="3109" extrusionOk="0">
                  <a:moveTo>
                    <a:pt x="0" y="1"/>
                  </a:moveTo>
                  <a:lnTo>
                    <a:pt x="0" y="3108"/>
                  </a:lnTo>
                  <a:lnTo>
                    <a:pt x="5291" y="310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044359" y="2874349"/>
              <a:ext cx="88231" cy="359084"/>
            </a:xfrm>
            <a:custGeom>
              <a:avLst/>
              <a:gdLst/>
              <a:ahLst/>
              <a:cxnLst/>
              <a:rect l="l" t="t" r="r" b="b"/>
              <a:pathLst>
                <a:path w="3949" h="16070" extrusionOk="0">
                  <a:moveTo>
                    <a:pt x="3948" y="0"/>
                  </a:moveTo>
                  <a:cubicBezTo>
                    <a:pt x="3907" y="0"/>
                    <a:pt x="3851" y="13"/>
                    <a:pt x="3808" y="41"/>
                  </a:cubicBezTo>
                  <a:lnTo>
                    <a:pt x="127" y="2365"/>
                  </a:lnTo>
                  <a:cubicBezTo>
                    <a:pt x="43" y="2408"/>
                    <a:pt x="1" y="2492"/>
                    <a:pt x="1" y="2589"/>
                  </a:cubicBezTo>
                  <a:lnTo>
                    <a:pt x="1" y="15790"/>
                  </a:lnTo>
                  <a:cubicBezTo>
                    <a:pt x="1" y="15887"/>
                    <a:pt x="43" y="15986"/>
                    <a:pt x="141" y="16027"/>
                  </a:cubicBezTo>
                  <a:cubicBezTo>
                    <a:pt x="183" y="16055"/>
                    <a:pt x="225" y="16070"/>
                    <a:pt x="267" y="16070"/>
                  </a:cubicBezTo>
                  <a:cubicBezTo>
                    <a:pt x="323" y="16070"/>
                    <a:pt x="365" y="16055"/>
                    <a:pt x="407" y="16027"/>
                  </a:cubicBezTo>
                  <a:lnTo>
                    <a:pt x="3948" y="13802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32567" y="2958165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4044359" y="2958165"/>
              <a:ext cx="88231" cy="91346"/>
            </a:xfrm>
            <a:custGeom>
              <a:avLst/>
              <a:gdLst/>
              <a:ahLst/>
              <a:cxnLst/>
              <a:rect l="l" t="t" r="r" b="b"/>
              <a:pathLst>
                <a:path w="3949" h="4088" extrusionOk="0">
                  <a:moveTo>
                    <a:pt x="3948" y="0"/>
                  </a:moveTo>
                  <a:lnTo>
                    <a:pt x="1" y="2492"/>
                  </a:lnTo>
                  <a:lnTo>
                    <a:pt x="1" y="4088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4132567" y="3062940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4044359" y="3062940"/>
              <a:ext cx="88231" cy="90721"/>
            </a:xfrm>
            <a:custGeom>
              <a:avLst/>
              <a:gdLst/>
              <a:ahLst/>
              <a:cxnLst/>
              <a:rect l="l" t="t" r="r" b="b"/>
              <a:pathLst>
                <a:path w="3949" h="4060" extrusionOk="0">
                  <a:moveTo>
                    <a:pt x="3948" y="0"/>
                  </a:moveTo>
                  <a:lnTo>
                    <a:pt x="1" y="2478"/>
                  </a:lnTo>
                  <a:lnTo>
                    <a:pt x="1" y="4060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4214832" y="2926256"/>
              <a:ext cx="246125" cy="307177"/>
            </a:xfrm>
            <a:custGeom>
              <a:avLst/>
              <a:gdLst/>
              <a:ahLst/>
              <a:cxnLst/>
              <a:rect l="l" t="t" r="r" b="b"/>
              <a:pathLst>
                <a:path w="11016" h="13747" extrusionOk="0">
                  <a:moveTo>
                    <a:pt x="5291" y="1"/>
                  </a:moveTo>
                  <a:lnTo>
                    <a:pt x="5291" y="3738"/>
                  </a:lnTo>
                  <a:lnTo>
                    <a:pt x="0" y="3738"/>
                  </a:lnTo>
                  <a:lnTo>
                    <a:pt x="0" y="5320"/>
                  </a:lnTo>
                  <a:lnTo>
                    <a:pt x="5291" y="5320"/>
                  </a:lnTo>
                  <a:lnTo>
                    <a:pt x="5291" y="8427"/>
                  </a:lnTo>
                  <a:lnTo>
                    <a:pt x="0" y="8427"/>
                  </a:lnTo>
                  <a:lnTo>
                    <a:pt x="0" y="9995"/>
                  </a:lnTo>
                  <a:lnTo>
                    <a:pt x="3304" y="9995"/>
                  </a:lnTo>
                  <a:lnTo>
                    <a:pt x="0" y="13299"/>
                  </a:lnTo>
                  <a:lnTo>
                    <a:pt x="0" y="13747"/>
                  </a:lnTo>
                  <a:lnTo>
                    <a:pt x="1792" y="13747"/>
                  </a:lnTo>
                  <a:lnTo>
                    <a:pt x="5291" y="10247"/>
                  </a:lnTo>
                  <a:lnTo>
                    <a:pt x="5291" y="13747"/>
                  </a:lnTo>
                  <a:lnTo>
                    <a:pt x="6859" y="13747"/>
                  </a:lnTo>
                  <a:lnTo>
                    <a:pt x="6859" y="7657"/>
                  </a:lnTo>
                  <a:lnTo>
                    <a:pt x="11016" y="7657"/>
                  </a:lnTo>
                  <a:lnTo>
                    <a:pt x="11016" y="6076"/>
                  </a:lnTo>
                  <a:lnTo>
                    <a:pt x="6859" y="6076"/>
                  </a:lnTo>
                  <a:lnTo>
                    <a:pt x="6859" y="3724"/>
                  </a:lnTo>
                  <a:lnTo>
                    <a:pt x="11003" y="3724"/>
                  </a:lnTo>
                  <a:lnTo>
                    <a:pt x="11003" y="2156"/>
                  </a:lnTo>
                  <a:lnTo>
                    <a:pt x="6859" y="2156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4251720" y="2955036"/>
              <a:ext cx="149829" cy="191742"/>
            </a:xfrm>
            <a:custGeom>
              <a:avLst/>
              <a:gdLst/>
              <a:ahLst/>
              <a:cxnLst/>
              <a:rect l="l" t="t" r="r" b="b"/>
              <a:pathLst>
                <a:path w="6706" h="8581" extrusionOk="0">
                  <a:moveTo>
                    <a:pt x="3346" y="2114"/>
                  </a:moveTo>
                  <a:cubicBezTo>
                    <a:pt x="4032" y="2114"/>
                    <a:pt x="4578" y="2674"/>
                    <a:pt x="4578" y="3345"/>
                  </a:cubicBezTo>
                  <a:cubicBezTo>
                    <a:pt x="4578" y="4017"/>
                    <a:pt x="4032" y="4577"/>
                    <a:pt x="3346" y="4577"/>
                  </a:cubicBezTo>
                  <a:cubicBezTo>
                    <a:pt x="2674" y="4577"/>
                    <a:pt x="2129" y="4017"/>
                    <a:pt x="2129" y="3345"/>
                  </a:cubicBezTo>
                  <a:cubicBezTo>
                    <a:pt x="2129" y="2674"/>
                    <a:pt x="2674" y="2114"/>
                    <a:pt x="3346" y="2114"/>
                  </a:cubicBezTo>
                  <a:close/>
                  <a:moveTo>
                    <a:pt x="3346" y="0"/>
                  </a:moveTo>
                  <a:cubicBezTo>
                    <a:pt x="1498" y="0"/>
                    <a:pt x="1" y="1498"/>
                    <a:pt x="1" y="3345"/>
                  </a:cubicBezTo>
                  <a:cubicBezTo>
                    <a:pt x="1" y="6033"/>
                    <a:pt x="3052" y="8427"/>
                    <a:pt x="3178" y="8525"/>
                  </a:cubicBezTo>
                  <a:cubicBezTo>
                    <a:pt x="3234" y="8567"/>
                    <a:pt x="3290" y="8581"/>
                    <a:pt x="3346" y="8581"/>
                  </a:cubicBezTo>
                  <a:cubicBezTo>
                    <a:pt x="3402" y="8581"/>
                    <a:pt x="3472" y="8567"/>
                    <a:pt x="3514" y="8525"/>
                  </a:cubicBezTo>
                  <a:cubicBezTo>
                    <a:pt x="3640" y="8427"/>
                    <a:pt x="6705" y="6033"/>
                    <a:pt x="6705" y="3345"/>
                  </a:cubicBezTo>
                  <a:cubicBezTo>
                    <a:pt x="6705" y="1498"/>
                    <a:pt x="5194" y="0"/>
                    <a:pt x="3346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4299265" y="3002251"/>
              <a:ext cx="54739" cy="55080"/>
            </a:xfrm>
            <a:custGeom>
              <a:avLst/>
              <a:gdLst/>
              <a:ahLst/>
              <a:cxnLst/>
              <a:rect l="l" t="t" r="r" b="b"/>
              <a:pathLst>
                <a:path w="2450" h="2465" extrusionOk="0">
                  <a:moveTo>
                    <a:pt x="1218" y="1"/>
                  </a:moveTo>
                  <a:cubicBezTo>
                    <a:pt x="546" y="1"/>
                    <a:pt x="1" y="561"/>
                    <a:pt x="1" y="1232"/>
                  </a:cubicBezTo>
                  <a:cubicBezTo>
                    <a:pt x="1" y="1904"/>
                    <a:pt x="546" y="2464"/>
                    <a:pt x="1218" y="2464"/>
                  </a:cubicBezTo>
                  <a:cubicBezTo>
                    <a:pt x="1904" y="2464"/>
                    <a:pt x="2450" y="1904"/>
                    <a:pt x="2450" y="1232"/>
                  </a:cubicBezTo>
                  <a:cubicBezTo>
                    <a:pt x="2450" y="561"/>
                    <a:pt x="1904" y="1"/>
                    <a:pt x="1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4044694" y="3098290"/>
              <a:ext cx="88208" cy="135143"/>
            </a:xfrm>
            <a:custGeom>
              <a:avLst/>
              <a:gdLst/>
              <a:ahLst/>
              <a:cxnLst/>
              <a:rect l="l" t="t" r="r" b="b"/>
              <a:pathLst>
                <a:path w="3948" h="6048" extrusionOk="0">
                  <a:moveTo>
                    <a:pt x="3948" y="1"/>
                  </a:moveTo>
                  <a:lnTo>
                    <a:pt x="0" y="2478"/>
                  </a:lnTo>
                  <a:lnTo>
                    <a:pt x="0" y="5781"/>
                  </a:lnTo>
                  <a:cubicBezTo>
                    <a:pt x="0" y="5880"/>
                    <a:pt x="56" y="5964"/>
                    <a:pt x="140" y="6020"/>
                  </a:cubicBezTo>
                  <a:cubicBezTo>
                    <a:pt x="182" y="6033"/>
                    <a:pt x="224" y="6048"/>
                    <a:pt x="266" y="6048"/>
                  </a:cubicBezTo>
                  <a:cubicBezTo>
                    <a:pt x="322" y="6048"/>
                    <a:pt x="378" y="6033"/>
                    <a:pt x="420" y="6005"/>
                  </a:cubicBezTo>
                  <a:lnTo>
                    <a:pt x="3948" y="3780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8"/>
          <p:cNvGrpSpPr/>
          <p:nvPr/>
        </p:nvGrpSpPr>
        <p:grpSpPr>
          <a:xfrm>
            <a:off x="5721105" y="1878864"/>
            <a:ext cx="417246" cy="377854"/>
            <a:chOff x="4704580" y="2864964"/>
            <a:chExt cx="417246" cy="377854"/>
          </a:xfrm>
        </p:grpSpPr>
        <p:sp>
          <p:nvSpPr>
            <p:cNvPr id="1697" name="Google Shape;1697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996708" y="3001961"/>
              <a:ext cx="72859" cy="108239"/>
            </a:xfrm>
            <a:custGeom>
              <a:avLst/>
              <a:gdLst/>
              <a:ahLst/>
              <a:cxnLst/>
              <a:rect l="l" t="t" r="r" b="b"/>
              <a:pathLst>
                <a:path w="3261" h="4844" extrusionOk="0">
                  <a:moveTo>
                    <a:pt x="0" y="0"/>
                  </a:moveTo>
                  <a:lnTo>
                    <a:pt x="0" y="4843"/>
                  </a:lnTo>
                  <a:lnTo>
                    <a:pt x="3261" y="4843"/>
                  </a:lnTo>
                  <a:lnTo>
                    <a:pt x="3261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4704580" y="3097955"/>
              <a:ext cx="106663" cy="96687"/>
            </a:xfrm>
            <a:custGeom>
              <a:avLst/>
              <a:gdLst/>
              <a:ahLst/>
              <a:cxnLst/>
              <a:rect l="l" t="t" r="r" b="b"/>
              <a:pathLst>
                <a:path w="4774" h="4327" extrusionOk="0">
                  <a:moveTo>
                    <a:pt x="1" y="1"/>
                  </a:moveTo>
                  <a:lnTo>
                    <a:pt x="1" y="2409"/>
                  </a:lnTo>
                  <a:lnTo>
                    <a:pt x="1" y="2423"/>
                  </a:lnTo>
                  <a:lnTo>
                    <a:pt x="1" y="2493"/>
                  </a:lnTo>
                  <a:lnTo>
                    <a:pt x="14" y="2493"/>
                  </a:lnTo>
                  <a:cubicBezTo>
                    <a:pt x="42" y="2983"/>
                    <a:pt x="253" y="3431"/>
                    <a:pt x="602" y="3767"/>
                  </a:cubicBezTo>
                  <a:cubicBezTo>
                    <a:pt x="966" y="4131"/>
                    <a:pt x="1457" y="4327"/>
                    <a:pt x="1974" y="4327"/>
                  </a:cubicBezTo>
                  <a:lnTo>
                    <a:pt x="4774" y="4327"/>
                  </a:lnTo>
                  <a:lnTo>
                    <a:pt x="4774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4704580" y="2927194"/>
              <a:ext cx="364987" cy="267447"/>
            </a:xfrm>
            <a:custGeom>
              <a:avLst/>
              <a:gdLst/>
              <a:ahLst/>
              <a:cxnLst/>
              <a:rect l="l" t="t" r="r" b="b"/>
              <a:pathLst>
                <a:path w="16336" h="11969" extrusionOk="0">
                  <a:moveTo>
                    <a:pt x="11493" y="4830"/>
                  </a:moveTo>
                  <a:lnTo>
                    <a:pt x="11493" y="11605"/>
                  </a:lnTo>
                  <a:lnTo>
                    <a:pt x="6369" y="6510"/>
                  </a:lnTo>
                  <a:lnTo>
                    <a:pt x="6369" y="4830"/>
                  </a:lnTo>
                  <a:close/>
                  <a:moveTo>
                    <a:pt x="617" y="0"/>
                  </a:moveTo>
                  <a:lnTo>
                    <a:pt x="4774" y="4143"/>
                  </a:lnTo>
                  <a:lnTo>
                    <a:pt x="4774" y="6062"/>
                  </a:lnTo>
                  <a:lnTo>
                    <a:pt x="1" y="6062"/>
                  </a:lnTo>
                  <a:lnTo>
                    <a:pt x="1" y="7643"/>
                  </a:lnTo>
                  <a:lnTo>
                    <a:pt x="4774" y="7643"/>
                  </a:lnTo>
                  <a:lnTo>
                    <a:pt x="4774" y="11969"/>
                  </a:lnTo>
                  <a:lnTo>
                    <a:pt x="6369" y="11969"/>
                  </a:lnTo>
                  <a:lnTo>
                    <a:pt x="6369" y="8735"/>
                  </a:lnTo>
                  <a:lnTo>
                    <a:pt x="9617" y="11969"/>
                  </a:lnTo>
                  <a:lnTo>
                    <a:pt x="13075" y="11969"/>
                  </a:lnTo>
                  <a:lnTo>
                    <a:pt x="13075" y="9757"/>
                  </a:lnTo>
                  <a:lnTo>
                    <a:pt x="16336" y="9757"/>
                  </a:lnTo>
                  <a:lnTo>
                    <a:pt x="16336" y="8189"/>
                  </a:lnTo>
                  <a:lnTo>
                    <a:pt x="13075" y="8189"/>
                  </a:lnTo>
                  <a:lnTo>
                    <a:pt x="13075" y="3346"/>
                  </a:lnTo>
                  <a:lnTo>
                    <a:pt x="16336" y="3346"/>
                  </a:lnTo>
                  <a:lnTo>
                    <a:pt x="16336" y="1764"/>
                  </a:lnTo>
                  <a:lnTo>
                    <a:pt x="13075" y="1764"/>
                  </a:lnTo>
                  <a:lnTo>
                    <a:pt x="13075" y="0"/>
                  </a:lnTo>
                  <a:lnTo>
                    <a:pt x="11493" y="0"/>
                  </a:lnTo>
                  <a:lnTo>
                    <a:pt x="11493" y="3262"/>
                  </a:lnTo>
                  <a:lnTo>
                    <a:pt x="6369" y="3262"/>
                  </a:lnTo>
                  <a:lnTo>
                    <a:pt x="6369" y="0"/>
                  </a:lnTo>
                  <a:lnTo>
                    <a:pt x="4774" y="0"/>
                  </a:lnTo>
                  <a:lnTo>
                    <a:pt x="4774" y="1904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4933188" y="3055120"/>
              <a:ext cx="188638" cy="187698"/>
            </a:xfrm>
            <a:custGeom>
              <a:avLst/>
              <a:gdLst/>
              <a:ahLst/>
              <a:cxnLst/>
              <a:rect l="l" t="t" r="r" b="b"/>
              <a:pathLst>
                <a:path w="8443" h="8400" extrusionOk="0">
                  <a:moveTo>
                    <a:pt x="4228" y="1"/>
                  </a:moveTo>
                  <a:cubicBezTo>
                    <a:pt x="1891" y="1"/>
                    <a:pt x="1" y="1877"/>
                    <a:pt x="1" y="4200"/>
                  </a:cubicBezTo>
                  <a:cubicBezTo>
                    <a:pt x="1" y="6509"/>
                    <a:pt x="1891" y="8400"/>
                    <a:pt x="4228" y="8400"/>
                  </a:cubicBezTo>
                  <a:cubicBezTo>
                    <a:pt x="6552" y="8400"/>
                    <a:pt x="8442" y="6509"/>
                    <a:pt x="8442" y="4200"/>
                  </a:cubicBezTo>
                  <a:cubicBezTo>
                    <a:pt x="8442" y="1877"/>
                    <a:pt x="6552" y="1"/>
                    <a:pt x="4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4704580" y="2864964"/>
              <a:ext cx="51946" cy="288407"/>
            </a:xfrm>
            <a:custGeom>
              <a:avLst/>
              <a:gdLst/>
              <a:ahLst/>
              <a:cxnLst/>
              <a:rect l="l" t="t" r="r" b="b"/>
              <a:pathLst>
                <a:path w="2325" h="12907" extrusionOk="0">
                  <a:moveTo>
                    <a:pt x="2045" y="0"/>
                  </a:moveTo>
                  <a:cubicBezTo>
                    <a:pt x="925" y="0"/>
                    <a:pt x="1" y="909"/>
                    <a:pt x="1" y="2029"/>
                  </a:cubicBezTo>
                  <a:lnTo>
                    <a:pt x="1" y="12892"/>
                  </a:lnTo>
                  <a:lnTo>
                    <a:pt x="1" y="12906"/>
                  </a:lnTo>
                  <a:cubicBezTo>
                    <a:pt x="1" y="11898"/>
                    <a:pt x="841" y="11072"/>
                    <a:pt x="1862" y="11072"/>
                  </a:cubicBezTo>
                  <a:cubicBezTo>
                    <a:pt x="2017" y="11072"/>
                    <a:pt x="2170" y="11086"/>
                    <a:pt x="2325" y="11128"/>
                  </a:cubicBezTo>
                  <a:lnTo>
                    <a:pt x="2325" y="280"/>
                  </a:lnTo>
                  <a:cubicBezTo>
                    <a:pt x="2325" y="126"/>
                    <a:pt x="2198" y="0"/>
                    <a:pt x="2045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4976064" y="3126735"/>
              <a:ext cx="73820" cy="72912"/>
            </a:xfrm>
            <a:custGeom>
              <a:avLst/>
              <a:gdLst/>
              <a:ahLst/>
              <a:cxnLst/>
              <a:rect l="l" t="t" r="r" b="b"/>
              <a:pathLst>
                <a:path w="3304" h="3263" extrusionOk="0">
                  <a:moveTo>
                    <a:pt x="1316" y="1"/>
                  </a:moveTo>
                  <a:cubicBezTo>
                    <a:pt x="1288" y="29"/>
                    <a:pt x="1273" y="57"/>
                    <a:pt x="1260" y="99"/>
                  </a:cubicBezTo>
                  <a:lnTo>
                    <a:pt x="56" y="2871"/>
                  </a:lnTo>
                  <a:cubicBezTo>
                    <a:pt x="0" y="2983"/>
                    <a:pt x="28" y="3095"/>
                    <a:pt x="112" y="3179"/>
                  </a:cubicBezTo>
                  <a:cubicBezTo>
                    <a:pt x="168" y="3235"/>
                    <a:pt x="238" y="3263"/>
                    <a:pt x="308" y="3263"/>
                  </a:cubicBezTo>
                  <a:cubicBezTo>
                    <a:pt x="336" y="3263"/>
                    <a:pt x="378" y="3248"/>
                    <a:pt x="406" y="3235"/>
                  </a:cubicBezTo>
                  <a:lnTo>
                    <a:pt x="3205" y="2031"/>
                  </a:lnTo>
                  <a:cubicBezTo>
                    <a:pt x="3248" y="2016"/>
                    <a:pt x="3276" y="2003"/>
                    <a:pt x="3304" y="1975"/>
                  </a:cubicBezTo>
                  <a:lnTo>
                    <a:pt x="1316" y="1"/>
                  </a:ln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048610" y="3171783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005444" y="3098268"/>
              <a:ext cx="73507" cy="72621"/>
            </a:xfrm>
            <a:custGeom>
              <a:avLst/>
              <a:gdLst/>
              <a:ahLst/>
              <a:cxnLst/>
              <a:rect l="l" t="t" r="r" b="b"/>
              <a:pathLst>
                <a:path w="3290" h="3250" extrusionOk="0">
                  <a:moveTo>
                    <a:pt x="2996" y="0"/>
                  </a:moveTo>
                  <a:cubicBezTo>
                    <a:pt x="2957" y="0"/>
                    <a:pt x="2919" y="10"/>
                    <a:pt x="2885" y="30"/>
                  </a:cubicBezTo>
                  <a:lnTo>
                    <a:pt x="85" y="1219"/>
                  </a:lnTo>
                  <a:cubicBezTo>
                    <a:pt x="59" y="1232"/>
                    <a:pt x="34" y="1257"/>
                    <a:pt x="8" y="1282"/>
                  </a:cubicBezTo>
                  <a:lnTo>
                    <a:pt x="8" y="1282"/>
                  </a:lnTo>
                  <a:lnTo>
                    <a:pt x="1" y="1275"/>
                  </a:lnTo>
                  <a:lnTo>
                    <a:pt x="1" y="1289"/>
                  </a:lnTo>
                  <a:cubicBezTo>
                    <a:pt x="3" y="1287"/>
                    <a:pt x="6" y="1284"/>
                    <a:pt x="8" y="1282"/>
                  </a:cubicBezTo>
                  <a:lnTo>
                    <a:pt x="8" y="1282"/>
                  </a:lnTo>
                  <a:lnTo>
                    <a:pt x="1983" y="3244"/>
                  </a:lnTo>
                  <a:lnTo>
                    <a:pt x="1983" y="3244"/>
                  </a:lnTo>
                  <a:cubicBezTo>
                    <a:pt x="2008" y="3228"/>
                    <a:pt x="2032" y="3202"/>
                    <a:pt x="2045" y="3165"/>
                  </a:cubicBezTo>
                  <a:lnTo>
                    <a:pt x="3249" y="379"/>
                  </a:lnTo>
                  <a:cubicBezTo>
                    <a:pt x="3290" y="281"/>
                    <a:pt x="3262" y="155"/>
                    <a:pt x="3193" y="86"/>
                  </a:cubicBezTo>
                  <a:cubicBezTo>
                    <a:pt x="3138" y="31"/>
                    <a:pt x="3066" y="0"/>
                    <a:pt x="2996" y="0"/>
                  </a:cubicBezTo>
                  <a:close/>
                  <a:moveTo>
                    <a:pt x="1983" y="3244"/>
                  </a:moveTo>
                  <a:cubicBezTo>
                    <a:pt x="1980" y="3246"/>
                    <a:pt x="1977" y="3247"/>
                    <a:pt x="1974" y="3249"/>
                  </a:cubicBezTo>
                  <a:lnTo>
                    <a:pt x="1989" y="3249"/>
                  </a:lnTo>
                  <a:lnTo>
                    <a:pt x="1983" y="3244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048923" y="3171492"/>
              <a:ext cx="335" cy="22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047984" y="317211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004819" y="3127361"/>
              <a:ext cx="335" cy="358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cubicBezTo>
                    <a:pt x="14" y="1"/>
                    <a:pt x="1" y="1"/>
                    <a:pt x="1" y="15"/>
                  </a:cubicBezTo>
                  <a:cubicBezTo>
                    <a:pt x="1" y="1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004506" y="3127987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004215" y="3128612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4846879" y="2927194"/>
              <a:ext cx="114483" cy="72912"/>
            </a:xfrm>
            <a:custGeom>
              <a:avLst/>
              <a:gdLst/>
              <a:ahLst/>
              <a:cxnLst/>
              <a:rect l="l" t="t" r="r" b="b"/>
              <a:pathLst>
                <a:path w="5124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5124" y="32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8"/>
          <p:cNvGrpSpPr/>
          <p:nvPr/>
        </p:nvGrpSpPr>
        <p:grpSpPr>
          <a:xfrm>
            <a:off x="1164093" y="3436318"/>
            <a:ext cx="417224" cy="377563"/>
            <a:chOff x="2062780" y="4242131"/>
            <a:chExt cx="417224" cy="377563"/>
          </a:xfrm>
        </p:grpSpPr>
        <p:sp>
          <p:nvSpPr>
            <p:cNvPr id="1715" name="Google Shape;1715;p58"/>
            <p:cNvSpPr/>
            <p:nvPr/>
          </p:nvSpPr>
          <p:spPr>
            <a:xfrm>
              <a:off x="2063406" y="4313769"/>
              <a:ext cx="416598" cy="305925"/>
            </a:xfrm>
            <a:custGeom>
              <a:avLst/>
              <a:gdLst/>
              <a:ahLst/>
              <a:cxnLst/>
              <a:rect l="l" t="t" r="r" b="b"/>
              <a:pathLst>
                <a:path w="18646" h="13691" extrusionOk="0">
                  <a:moveTo>
                    <a:pt x="1" y="0"/>
                  </a:moveTo>
                  <a:lnTo>
                    <a:pt x="1" y="11604"/>
                  </a:lnTo>
                  <a:cubicBezTo>
                    <a:pt x="29" y="12164"/>
                    <a:pt x="267" y="12668"/>
                    <a:pt x="659" y="13060"/>
                  </a:cubicBezTo>
                  <a:cubicBezTo>
                    <a:pt x="1079" y="13466"/>
                    <a:pt x="1624" y="13690"/>
                    <a:pt x="2212" y="13690"/>
                  </a:cubicBezTo>
                  <a:lnTo>
                    <a:pt x="16434" y="13690"/>
                  </a:lnTo>
                  <a:cubicBezTo>
                    <a:pt x="17022" y="13690"/>
                    <a:pt x="17569" y="13466"/>
                    <a:pt x="17989" y="13060"/>
                  </a:cubicBezTo>
                  <a:cubicBezTo>
                    <a:pt x="18380" y="12668"/>
                    <a:pt x="18618" y="12164"/>
                    <a:pt x="18646" y="11604"/>
                  </a:cubicBezTo>
                  <a:lnTo>
                    <a:pt x="18646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2134723" y="4341834"/>
              <a:ext cx="197039" cy="238108"/>
            </a:xfrm>
            <a:custGeom>
              <a:avLst/>
              <a:gdLst/>
              <a:ahLst/>
              <a:cxnLst/>
              <a:rect l="l" t="t" r="r" b="b"/>
              <a:pathLst>
                <a:path w="8819" h="10656" extrusionOk="0">
                  <a:moveTo>
                    <a:pt x="3872" y="0"/>
                  </a:moveTo>
                  <a:cubicBezTo>
                    <a:pt x="3678" y="0"/>
                    <a:pt x="3485" y="9"/>
                    <a:pt x="3304" y="18"/>
                  </a:cubicBezTo>
                  <a:cubicBezTo>
                    <a:pt x="3164" y="32"/>
                    <a:pt x="3038" y="32"/>
                    <a:pt x="2926" y="32"/>
                  </a:cubicBezTo>
                  <a:cubicBezTo>
                    <a:pt x="2548" y="46"/>
                    <a:pt x="1974" y="353"/>
                    <a:pt x="1218" y="801"/>
                  </a:cubicBezTo>
                  <a:cubicBezTo>
                    <a:pt x="911" y="969"/>
                    <a:pt x="631" y="1137"/>
                    <a:pt x="476" y="1193"/>
                  </a:cubicBezTo>
                  <a:cubicBezTo>
                    <a:pt x="155" y="1320"/>
                    <a:pt x="0" y="1768"/>
                    <a:pt x="15" y="2664"/>
                  </a:cubicBezTo>
                  <a:cubicBezTo>
                    <a:pt x="15" y="3224"/>
                    <a:pt x="71" y="3756"/>
                    <a:pt x="71" y="3769"/>
                  </a:cubicBezTo>
                  <a:cubicBezTo>
                    <a:pt x="71" y="3797"/>
                    <a:pt x="84" y="3825"/>
                    <a:pt x="99" y="3853"/>
                  </a:cubicBezTo>
                  <a:cubicBezTo>
                    <a:pt x="155" y="3965"/>
                    <a:pt x="280" y="4245"/>
                    <a:pt x="1456" y="4581"/>
                  </a:cubicBezTo>
                  <a:cubicBezTo>
                    <a:pt x="2016" y="4749"/>
                    <a:pt x="2688" y="4875"/>
                    <a:pt x="3080" y="4903"/>
                  </a:cubicBezTo>
                  <a:cubicBezTo>
                    <a:pt x="3108" y="4917"/>
                    <a:pt x="3318" y="5085"/>
                    <a:pt x="3528" y="6205"/>
                  </a:cubicBezTo>
                  <a:cubicBezTo>
                    <a:pt x="3654" y="6932"/>
                    <a:pt x="3724" y="7716"/>
                    <a:pt x="3766" y="8136"/>
                  </a:cubicBezTo>
                  <a:cubicBezTo>
                    <a:pt x="3780" y="8235"/>
                    <a:pt x="3780" y="8319"/>
                    <a:pt x="3794" y="8375"/>
                  </a:cubicBezTo>
                  <a:cubicBezTo>
                    <a:pt x="3836" y="8836"/>
                    <a:pt x="3654" y="9704"/>
                    <a:pt x="3654" y="9704"/>
                  </a:cubicBezTo>
                  <a:lnTo>
                    <a:pt x="3654" y="9803"/>
                  </a:lnTo>
                  <a:cubicBezTo>
                    <a:pt x="3710" y="10195"/>
                    <a:pt x="3920" y="10391"/>
                    <a:pt x="4074" y="10503"/>
                  </a:cubicBezTo>
                  <a:cubicBezTo>
                    <a:pt x="4270" y="10628"/>
                    <a:pt x="4507" y="10656"/>
                    <a:pt x="4703" y="10656"/>
                  </a:cubicBezTo>
                  <a:cubicBezTo>
                    <a:pt x="4970" y="10656"/>
                    <a:pt x="5194" y="10600"/>
                    <a:pt x="5235" y="10587"/>
                  </a:cubicBezTo>
                  <a:cubicBezTo>
                    <a:pt x="5334" y="10559"/>
                    <a:pt x="5403" y="10475"/>
                    <a:pt x="5418" y="10376"/>
                  </a:cubicBezTo>
                  <a:cubicBezTo>
                    <a:pt x="5431" y="10307"/>
                    <a:pt x="5754" y="8752"/>
                    <a:pt x="5782" y="8164"/>
                  </a:cubicBezTo>
                  <a:cubicBezTo>
                    <a:pt x="5795" y="7772"/>
                    <a:pt x="6439" y="7128"/>
                    <a:pt x="6607" y="7003"/>
                  </a:cubicBezTo>
                  <a:cubicBezTo>
                    <a:pt x="6678" y="6975"/>
                    <a:pt x="6818" y="6877"/>
                    <a:pt x="7363" y="6135"/>
                  </a:cubicBezTo>
                  <a:cubicBezTo>
                    <a:pt x="7406" y="6079"/>
                    <a:pt x="7419" y="6023"/>
                    <a:pt x="7419" y="5953"/>
                  </a:cubicBezTo>
                  <a:cubicBezTo>
                    <a:pt x="7363" y="5547"/>
                    <a:pt x="7391" y="4805"/>
                    <a:pt x="7658" y="4553"/>
                  </a:cubicBezTo>
                  <a:cubicBezTo>
                    <a:pt x="7951" y="4273"/>
                    <a:pt x="8049" y="4035"/>
                    <a:pt x="8147" y="3784"/>
                  </a:cubicBezTo>
                  <a:cubicBezTo>
                    <a:pt x="8231" y="3588"/>
                    <a:pt x="8315" y="3377"/>
                    <a:pt x="8525" y="3125"/>
                  </a:cubicBezTo>
                  <a:cubicBezTo>
                    <a:pt x="8749" y="2845"/>
                    <a:pt x="8819" y="2593"/>
                    <a:pt x="8721" y="2384"/>
                  </a:cubicBezTo>
                  <a:cubicBezTo>
                    <a:pt x="8581" y="2020"/>
                    <a:pt x="8077" y="1921"/>
                    <a:pt x="7587" y="1865"/>
                  </a:cubicBezTo>
                  <a:cubicBezTo>
                    <a:pt x="7111" y="1809"/>
                    <a:pt x="5767" y="773"/>
                    <a:pt x="5319" y="424"/>
                  </a:cubicBezTo>
                  <a:cubicBezTo>
                    <a:pt x="5263" y="381"/>
                    <a:pt x="5222" y="353"/>
                    <a:pt x="5179" y="325"/>
                  </a:cubicBezTo>
                  <a:cubicBezTo>
                    <a:pt x="4840" y="57"/>
                    <a:pt x="4352" y="0"/>
                    <a:pt x="38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2152843" y="4455704"/>
              <a:ext cx="54158" cy="56689"/>
            </a:xfrm>
            <a:custGeom>
              <a:avLst/>
              <a:gdLst/>
              <a:ahLst/>
              <a:cxnLst/>
              <a:rect l="l" t="t" r="r" b="b"/>
              <a:pathLst>
                <a:path w="2424" h="2537" extrusionOk="0">
                  <a:moveTo>
                    <a:pt x="861" y="0"/>
                  </a:moveTo>
                  <a:cubicBezTo>
                    <a:pt x="836" y="0"/>
                    <a:pt x="810" y="1"/>
                    <a:pt x="785" y="3"/>
                  </a:cubicBezTo>
                  <a:cubicBezTo>
                    <a:pt x="603" y="17"/>
                    <a:pt x="337" y="59"/>
                    <a:pt x="184" y="255"/>
                  </a:cubicBezTo>
                  <a:cubicBezTo>
                    <a:pt x="1" y="451"/>
                    <a:pt x="29" y="717"/>
                    <a:pt x="57" y="955"/>
                  </a:cubicBezTo>
                  <a:cubicBezTo>
                    <a:pt x="57" y="1053"/>
                    <a:pt x="72" y="1165"/>
                    <a:pt x="72" y="1277"/>
                  </a:cubicBezTo>
                  <a:cubicBezTo>
                    <a:pt x="72" y="1836"/>
                    <a:pt x="407" y="1976"/>
                    <a:pt x="701" y="2103"/>
                  </a:cubicBezTo>
                  <a:cubicBezTo>
                    <a:pt x="841" y="2172"/>
                    <a:pt x="1009" y="2243"/>
                    <a:pt x="1191" y="2368"/>
                  </a:cubicBezTo>
                  <a:cubicBezTo>
                    <a:pt x="1387" y="2495"/>
                    <a:pt x="1541" y="2536"/>
                    <a:pt x="1681" y="2536"/>
                  </a:cubicBezTo>
                  <a:cubicBezTo>
                    <a:pt x="1807" y="2536"/>
                    <a:pt x="1905" y="2508"/>
                    <a:pt x="1975" y="2467"/>
                  </a:cubicBezTo>
                  <a:cubicBezTo>
                    <a:pt x="2325" y="2256"/>
                    <a:pt x="2423" y="1739"/>
                    <a:pt x="2395" y="1361"/>
                  </a:cubicBezTo>
                  <a:cubicBezTo>
                    <a:pt x="2367" y="1039"/>
                    <a:pt x="2157" y="689"/>
                    <a:pt x="1821" y="409"/>
                  </a:cubicBezTo>
                  <a:cubicBezTo>
                    <a:pt x="1511" y="151"/>
                    <a:pt x="1166" y="0"/>
                    <a:pt x="86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2287345" y="4313769"/>
              <a:ext cx="147326" cy="192368"/>
            </a:xfrm>
            <a:custGeom>
              <a:avLst/>
              <a:gdLst/>
              <a:ahLst/>
              <a:cxnLst/>
              <a:rect l="l" t="t" r="r" b="b"/>
              <a:pathLst>
                <a:path w="6594" h="8609" extrusionOk="0">
                  <a:moveTo>
                    <a:pt x="0" y="0"/>
                  </a:moveTo>
                  <a:cubicBezTo>
                    <a:pt x="28" y="154"/>
                    <a:pt x="71" y="322"/>
                    <a:pt x="84" y="364"/>
                  </a:cubicBezTo>
                  <a:cubicBezTo>
                    <a:pt x="112" y="434"/>
                    <a:pt x="771" y="2296"/>
                    <a:pt x="2534" y="2800"/>
                  </a:cubicBezTo>
                  <a:cubicBezTo>
                    <a:pt x="3248" y="2996"/>
                    <a:pt x="3682" y="3261"/>
                    <a:pt x="3780" y="3541"/>
                  </a:cubicBezTo>
                  <a:cubicBezTo>
                    <a:pt x="3836" y="3709"/>
                    <a:pt x="3766" y="3920"/>
                    <a:pt x="3570" y="4157"/>
                  </a:cubicBezTo>
                  <a:cubicBezTo>
                    <a:pt x="3276" y="4536"/>
                    <a:pt x="2492" y="5557"/>
                    <a:pt x="3136" y="6551"/>
                  </a:cubicBezTo>
                  <a:cubicBezTo>
                    <a:pt x="3388" y="6915"/>
                    <a:pt x="3920" y="7517"/>
                    <a:pt x="4535" y="7993"/>
                  </a:cubicBezTo>
                  <a:cubicBezTo>
                    <a:pt x="5082" y="8399"/>
                    <a:pt x="5558" y="8608"/>
                    <a:pt x="5963" y="8608"/>
                  </a:cubicBezTo>
                  <a:cubicBezTo>
                    <a:pt x="6146" y="8608"/>
                    <a:pt x="6314" y="8567"/>
                    <a:pt x="6454" y="8483"/>
                  </a:cubicBezTo>
                  <a:cubicBezTo>
                    <a:pt x="6538" y="8427"/>
                    <a:pt x="6594" y="8343"/>
                    <a:pt x="6594" y="8244"/>
                  </a:cubicBezTo>
                  <a:lnTo>
                    <a:pt x="6594" y="266"/>
                  </a:lnTo>
                  <a:cubicBezTo>
                    <a:pt x="6594" y="126"/>
                    <a:pt x="6467" y="0"/>
                    <a:pt x="6314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2290473" y="4492775"/>
              <a:ext cx="102910" cy="96888"/>
            </a:xfrm>
            <a:custGeom>
              <a:avLst/>
              <a:gdLst/>
              <a:ahLst/>
              <a:cxnLst/>
              <a:rect l="l" t="t" r="r" b="b"/>
              <a:pathLst>
                <a:path w="4606" h="4336" extrusionOk="0">
                  <a:moveTo>
                    <a:pt x="1616" y="0"/>
                  </a:moveTo>
                  <a:cubicBezTo>
                    <a:pt x="1482" y="0"/>
                    <a:pt x="1355" y="32"/>
                    <a:pt x="1232" y="94"/>
                  </a:cubicBezTo>
                  <a:cubicBezTo>
                    <a:pt x="812" y="317"/>
                    <a:pt x="616" y="864"/>
                    <a:pt x="463" y="1353"/>
                  </a:cubicBezTo>
                  <a:cubicBezTo>
                    <a:pt x="420" y="1508"/>
                    <a:pt x="379" y="1661"/>
                    <a:pt x="323" y="1801"/>
                  </a:cubicBezTo>
                  <a:cubicBezTo>
                    <a:pt x="183" y="2249"/>
                    <a:pt x="56" y="2628"/>
                    <a:pt x="28" y="3132"/>
                  </a:cubicBezTo>
                  <a:cubicBezTo>
                    <a:pt x="0" y="3915"/>
                    <a:pt x="1358" y="4139"/>
                    <a:pt x="1694" y="4181"/>
                  </a:cubicBezTo>
                  <a:cubicBezTo>
                    <a:pt x="2072" y="4279"/>
                    <a:pt x="2408" y="4335"/>
                    <a:pt x="2716" y="4335"/>
                  </a:cubicBezTo>
                  <a:cubicBezTo>
                    <a:pt x="3150" y="4335"/>
                    <a:pt x="3514" y="4223"/>
                    <a:pt x="3794" y="4027"/>
                  </a:cubicBezTo>
                  <a:cubicBezTo>
                    <a:pt x="4466" y="3552"/>
                    <a:pt x="4535" y="2684"/>
                    <a:pt x="4563" y="2320"/>
                  </a:cubicBezTo>
                  <a:lnTo>
                    <a:pt x="4563" y="2305"/>
                  </a:lnTo>
                  <a:cubicBezTo>
                    <a:pt x="4578" y="2165"/>
                    <a:pt x="4606" y="1760"/>
                    <a:pt x="3514" y="948"/>
                  </a:cubicBezTo>
                  <a:cubicBezTo>
                    <a:pt x="2996" y="556"/>
                    <a:pt x="2352" y="192"/>
                    <a:pt x="1960" y="66"/>
                  </a:cubicBezTo>
                  <a:cubicBezTo>
                    <a:pt x="1840" y="22"/>
                    <a:pt x="1726" y="0"/>
                    <a:pt x="1616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2062780" y="4484552"/>
              <a:ext cx="138881" cy="134807"/>
            </a:xfrm>
            <a:custGeom>
              <a:avLst/>
              <a:gdLst/>
              <a:ahLst/>
              <a:cxnLst/>
              <a:rect l="l" t="t" r="r" b="b"/>
              <a:pathLst>
                <a:path w="6216" h="6033" extrusionOk="0">
                  <a:moveTo>
                    <a:pt x="2311" y="0"/>
                  </a:moveTo>
                  <a:cubicBezTo>
                    <a:pt x="2255" y="0"/>
                    <a:pt x="855" y="657"/>
                    <a:pt x="1" y="1148"/>
                  </a:cubicBezTo>
                  <a:lnTo>
                    <a:pt x="1" y="3849"/>
                  </a:lnTo>
                  <a:lnTo>
                    <a:pt x="1" y="3877"/>
                  </a:lnTo>
                  <a:lnTo>
                    <a:pt x="1" y="3892"/>
                  </a:lnTo>
                  <a:cubicBezTo>
                    <a:pt x="1" y="3920"/>
                    <a:pt x="15" y="3933"/>
                    <a:pt x="15" y="3961"/>
                  </a:cubicBezTo>
                  <a:lnTo>
                    <a:pt x="15" y="4060"/>
                  </a:lnTo>
                  <a:cubicBezTo>
                    <a:pt x="29" y="4101"/>
                    <a:pt x="29" y="4129"/>
                    <a:pt x="29" y="4157"/>
                  </a:cubicBezTo>
                  <a:lnTo>
                    <a:pt x="29" y="4172"/>
                  </a:lnTo>
                  <a:cubicBezTo>
                    <a:pt x="43" y="4200"/>
                    <a:pt x="43" y="4228"/>
                    <a:pt x="43" y="4255"/>
                  </a:cubicBezTo>
                  <a:cubicBezTo>
                    <a:pt x="43" y="4269"/>
                    <a:pt x="57" y="4269"/>
                    <a:pt x="57" y="4269"/>
                  </a:cubicBezTo>
                  <a:cubicBezTo>
                    <a:pt x="57" y="4297"/>
                    <a:pt x="57" y="4325"/>
                    <a:pt x="71" y="4353"/>
                  </a:cubicBezTo>
                  <a:lnTo>
                    <a:pt x="71" y="4367"/>
                  </a:lnTo>
                  <a:cubicBezTo>
                    <a:pt x="85" y="4395"/>
                    <a:pt x="85" y="4423"/>
                    <a:pt x="99" y="4451"/>
                  </a:cubicBezTo>
                  <a:lnTo>
                    <a:pt x="99" y="4465"/>
                  </a:lnTo>
                  <a:cubicBezTo>
                    <a:pt x="113" y="4493"/>
                    <a:pt x="113" y="4521"/>
                    <a:pt x="127" y="4549"/>
                  </a:cubicBezTo>
                  <a:lnTo>
                    <a:pt x="127" y="4563"/>
                  </a:lnTo>
                  <a:lnTo>
                    <a:pt x="169" y="4647"/>
                  </a:lnTo>
                  <a:lnTo>
                    <a:pt x="169" y="4661"/>
                  </a:lnTo>
                  <a:cubicBezTo>
                    <a:pt x="183" y="4689"/>
                    <a:pt x="197" y="4717"/>
                    <a:pt x="197" y="4745"/>
                  </a:cubicBezTo>
                  <a:cubicBezTo>
                    <a:pt x="211" y="4745"/>
                    <a:pt x="211" y="4759"/>
                    <a:pt x="211" y="4759"/>
                  </a:cubicBezTo>
                  <a:cubicBezTo>
                    <a:pt x="225" y="4787"/>
                    <a:pt x="239" y="4815"/>
                    <a:pt x="239" y="4829"/>
                  </a:cubicBezTo>
                  <a:lnTo>
                    <a:pt x="267" y="4857"/>
                  </a:lnTo>
                  <a:cubicBezTo>
                    <a:pt x="267" y="4885"/>
                    <a:pt x="281" y="4899"/>
                    <a:pt x="295" y="4927"/>
                  </a:cubicBezTo>
                  <a:cubicBezTo>
                    <a:pt x="295" y="4927"/>
                    <a:pt x="309" y="4941"/>
                    <a:pt x="309" y="4955"/>
                  </a:cubicBezTo>
                  <a:cubicBezTo>
                    <a:pt x="323" y="4969"/>
                    <a:pt x="337" y="4983"/>
                    <a:pt x="351" y="5011"/>
                  </a:cubicBezTo>
                  <a:cubicBezTo>
                    <a:pt x="351" y="5025"/>
                    <a:pt x="365" y="5025"/>
                    <a:pt x="365" y="5039"/>
                  </a:cubicBezTo>
                  <a:cubicBezTo>
                    <a:pt x="379" y="5053"/>
                    <a:pt x="393" y="5081"/>
                    <a:pt x="407" y="5095"/>
                  </a:cubicBezTo>
                  <a:cubicBezTo>
                    <a:pt x="407" y="5109"/>
                    <a:pt x="421" y="5123"/>
                    <a:pt x="435" y="5137"/>
                  </a:cubicBezTo>
                  <a:cubicBezTo>
                    <a:pt x="448" y="5151"/>
                    <a:pt x="448" y="5165"/>
                    <a:pt x="463" y="5179"/>
                  </a:cubicBezTo>
                  <a:lnTo>
                    <a:pt x="504" y="5221"/>
                  </a:lnTo>
                  <a:cubicBezTo>
                    <a:pt x="504" y="5235"/>
                    <a:pt x="519" y="5249"/>
                    <a:pt x="532" y="5263"/>
                  </a:cubicBezTo>
                  <a:lnTo>
                    <a:pt x="575" y="5305"/>
                  </a:lnTo>
                  <a:cubicBezTo>
                    <a:pt x="588" y="5319"/>
                    <a:pt x="588" y="5333"/>
                    <a:pt x="603" y="5333"/>
                  </a:cubicBezTo>
                  <a:cubicBezTo>
                    <a:pt x="631" y="5361"/>
                    <a:pt x="644" y="5389"/>
                    <a:pt x="672" y="5417"/>
                  </a:cubicBezTo>
                  <a:cubicBezTo>
                    <a:pt x="1092" y="5823"/>
                    <a:pt x="1639" y="6033"/>
                    <a:pt x="2212" y="6033"/>
                  </a:cubicBezTo>
                  <a:lnTo>
                    <a:pt x="5502" y="6033"/>
                  </a:lnTo>
                  <a:cubicBezTo>
                    <a:pt x="5600" y="6033"/>
                    <a:pt x="5698" y="5977"/>
                    <a:pt x="5740" y="5893"/>
                  </a:cubicBezTo>
                  <a:cubicBezTo>
                    <a:pt x="5754" y="5879"/>
                    <a:pt x="5992" y="5417"/>
                    <a:pt x="6090" y="4871"/>
                  </a:cubicBezTo>
                  <a:cubicBezTo>
                    <a:pt x="6216" y="4088"/>
                    <a:pt x="5978" y="3485"/>
                    <a:pt x="5390" y="3149"/>
                  </a:cubicBezTo>
                  <a:cubicBezTo>
                    <a:pt x="4998" y="2925"/>
                    <a:pt x="4788" y="2436"/>
                    <a:pt x="4564" y="1917"/>
                  </a:cubicBezTo>
                  <a:cubicBezTo>
                    <a:pt x="4200" y="1064"/>
                    <a:pt x="3739" y="0"/>
                    <a:pt x="231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2422137" y="4242131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81" y="0"/>
                  </a:moveTo>
                  <a:cubicBezTo>
                    <a:pt x="126" y="0"/>
                    <a:pt x="1" y="127"/>
                    <a:pt x="1" y="280"/>
                  </a:cubicBezTo>
                  <a:lnTo>
                    <a:pt x="1" y="12542"/>
                  </a:lnTo>
                  <a:cubicBezTo>
                    <a:pt x="126" y="12514"/>
                    <a:pt x="253" y="12501"/>
                    <a:pt x="378" y="12501"/>
                  </a:cubicBezTo>
                  <a:cubicBezTo>
                    <a:pt x="1597" y="12501"/>
                    <a:pt x="2576" y="13481"/>
                    <a:pt x="2576" y="14698"/>
                  </a:cubicBezTo>
                  <a:lnTo>
                    <a:pt x="2576" y="2296"/>
                  </a:lnTo>
                  <a:cubicBezTo>
                    <a:pt x="2576" y="1023"/>
                    <a:pt x="1541" y="0"/>
                    <a:pt x="281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2062780" y="4242131"/>
              <a:ext cx="57577" cy="331890"/>
            </a:xfrm>
            <a:custGeom>
              <a:avLst/>
              <a:gdLst/>
              <a:ahLst/>
              <a:cxnLst/>
              <a:rect l="l" t="t" r="r" b="b"/>
              <a:pathLst>
                <a:path w="2577" h="14853" extrusionOk="0">
                  <a:moveTo>
                    <a:pt x="2296" y="0"/>
                  </a:moveTo>
                  <a:cubicBezTo>
                    <a:pt x="1036" y="0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95" y="12501"/>
                    <a:pt x="2199" y="12501"/>
                  </a:cubicBezTo>
                  <a:cubicBezTo>
                    <a:pt x="2324" y="12501"/>
                    <a:pt x="2451" y="12514"/>
                    <a:pt x="2576" y="12542"/>
                  </a:cubicBezTo>
                  <a:lnTo>
                    <a:pt x="2576" y="280"/>
                  </a:lnTo>
                  <a:cubicBezTo>
                    <a:pt x="2576" y="127"/>
                    <a:pt x="2451" y="0"/>
                    <a:pt x="2296" y="0"/>
                  </a:cubicBezTo>
                  <a:close/>
                  <a:moveTo>
                    <a:pt x="1" y="14698"/>
                  </a:moveTo>
                  <a:lnTo>
                    <a:pt x="1" y="14782"/>
                  </a:lnTo>
                  <a:cubicBezTo>
                    <a:pt x="1" y="14810"/>
                    <a:pt x="15" y="14825"/>
                    <a:pt x="15" y="14853"/>
                  </a:cubicBezTo>
                  <a:cubicBezTo>
                    <a:pt x="15" y="14797"/>
                    <a:pt x="1" y="14754"/>
                    <a:pt x="1" y="14698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3" name="Google Shape;1723;p58"/>
          <p:cNvCxnSpPr>
            <a:stCxn id="1724" idx="3"/>
          </p:cNvCxnSpPr>
          <p:nvPr/>
        </p:nvCxnSpPr>
        <p:spPr>
          <a:xfrm>
            <a:off x="1428379" y="2846500"/>
            <a:ext cx="662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58"/>
          <p:cNvSpPr/>
          <p:nvPr/>
        </p:nvSpPr>
        <p:spPr>
          <a:xfrm>
            <a:off x="1317079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8"/>
          <p:cNvSpPr/>
          <p:nvPr/>
        </p:nvSpPr>
        <p:spPr>
          <a:xfrm>
            <a:off x="283604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58"/>
          <p:cNvSpPr/>
          <p:nvPr/>
        </p:nvSpPr>
        <p:spPr>
          <a:xfrm>
            <a:off x="4355016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8"/>
          <p:cNvSpPr/>
          <p:nvPr/>
        </p:nvSpPr>
        <p:spPr>
          <a:xfrm>
            <a:off x="587399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8" name="Google Shape;1728;p58"/>
          <p:cNvCxnSpPr>
            <a:stCxn id="1724" idx="2"/>
            <a:endCxn id="1665" idx="0"/>
          </p:cNvCxnSpPr>
          <p:nvPr/>
        </p:nvCxnSpPr>
        <p:spPr>
          <a:xfrm>
            <a:off x="1372729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58"/>
          <p:cNvCxnSpPr>
            <a:stCxn id="1725" idx="0"/>
            <a:endCxn id="1666" idx="2"/>
          </p:cNvCxnSpPr>
          <p:nvPr/>
        </p:nvCxnSpPr>
        <p:spPr>
          <a:xfrm rot="10800000">
            <a:off x="289169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58"/>
          <p:cNvCxnSpPr>
            <a:stCxn id="1726" idx="2"/>
            <a:endCxn id="1667" idx="0"/>
          </p:cNvCxnSpPr>
          <p:nvPr/>
        </p:nvCxnSpPr>
        <p:spPr>
          <a:xfrm>
            <a:off x="4410666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58"/>
          <p:cNvCxnSpPr>
            <a:stCxn id="1727" idx="0"/>
            <a:endCxn id="1668" idx="2"/>
          </p:cNvCxnSpPr>
          <p:nvPr/>
        </p:nvCxnSpPr>
        <p:spPr>
          <a:xfrm rot="10800000">
            <a:off x="592964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2" name="Google Shape;1732;p58"/>
          <p:cNvGrpSpPr/>
          <p:nvPr/>
        </p:nvGrpSpPr>
        <p:grpSpPr>
          <a:xfrm>
            <a:off x="7932014" y="2509260"/>
            <a:ext cx="268204" cy="337238"/>
            <a:chOff x="2105633" y="2845233"/>
            <a:chExt cx="331853" cy="417271"/>
          </a:xfrm>
        </p:grpSpPr>
        <p:sp>
          <p:nvSpPr>
            <p:cNvPr id="1733" name="Google Shape;1733;p58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3521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body" idx="1"/>
          </p:nvPr>
        </p:nvSpPr>
        <p:spPr>
          <a:xfrm>
            <a:off x="814107" y="1616765"/>
            <a:ext cx="4935300" cy="22959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The Washington Coded Fatal Crash (CFC) Data from WTSC and their traffic safety partners 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</a:t>
            </a:r>
            <a:r>
              <a:rPr lang="en" dirty="0">
                <a:solidFill>
                  <a:schemeClr val="dk1"/>
                </a:solidFill>
              </a:rPr>
              <a:t> includes: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dirty="0"/>
              <a:t>Location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Traffic Condition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>
                <a:solidFill>
                  <a:schemeClr val="dk1"/>
                </a:solidFill>
              </a:rPr>
              <a:t>Driver Information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Accident Information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 descr="A picture containing text, sign, yellow&#10;&#10;Description automatically generated">
            <a:extLst>
              <a:ext uri="{FF2B5EF4-FFF2-40B4-BE49-F238E27FC236}">
                <a16:creationId xmlns:a16="http://schemas.microsoft.com/office/drawing/2014/main" id="{E7799574-3059-52C8-B4CD-5B975B08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737055"/>
            <a:ext cx="2341302" cy="234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460" name="Google Shape;1460;p54"/>
          <p:cNvSpPr txBox="1">
            <a:spLocks noGrp="1"/>
          </p:cNvSpPr>
          <p:nvPr>
            <p:ph type="subTitle" idx="4294967295"/>
          </p:nvPr>
        </p:nvSpPr>
        <p:spPr>
          <a:xfrm flipH="1">
            <a:off x="1924683" y="1419068"/>
            <a:ext cx="6214124" cy="3045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[1]</a:t>
            </a:r>
            <a:r>
              <a:rPr lang="zh-CN" altLang="en-US" dirty="0"/>
              <a:t> </a:t>
            </a:r>
            <a:r>
              <a:rPr lang="en-US" dirty="0"/>
              <a:t>Population Estimates | Office of Financial Management </a:t>
            </a:r>
            <a:r>
              <a:rPr lang="en-US" dirty="0">
                <a:hlinkClick r:id="rId3"/>
              </a:rPr>
              <a:t>https://ofm.wa.gov/washington-data-research/population-demographics/population-estimates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[2] </a:t>
            </a:r>
            <a:r>
              <a:rPr lang="en-US" dirty="0">
                <a:hlinkClick r:id="rId4"/>
              </a:rPr>
              <a:t>https://www.washington-demographics.com/zip_codes_by_population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</a:t>
            </a:r>
            <a:r>
              <a:rPr lang="en-US" altLang="zh-CN" dirty="0"/>
              <a:t>3</a:t>
            </a:r>
            <a:r>
              <a:rPr lang="en-US" dirty="0"/>
              <a:t>] Teen Drivers and Passengers: Get the Facts https://</a:t>
            </a:r>
            <a:r>
              <a:rPr lang="en-US" dirty="0" err="1"/>
              <a:t>www.cdc.gov</a:t>
            </a:r>
            <a:r>
              <a:rPr lang="en-US" dirty="0"/>
              <a:t>/</a:t>
            </a:r>
            <a:r>
              <a:rPr lang="en-US" dirty="0" err="1"/>
              <a:t>transportationsafety</a:t>
            </a:r>
            <a:r>
              <a:rPr lang="en-US" dirty="0"/>
              <a:t>/</a:t>
            </a:r>
            <a:r>
              <a:rPr lang="en-US" dirty="0" err="1"/>
              <a:t>teen_drivers</a:t>
            </a:r>
            <a:r>
              <a:rPr lang="en-US" dirty="0"/>
              <a:t>/</a:t>
            </a:r>
            <a:r>
              <a:rPr lang="en-US" dirty="0" err="1"/>
              <a:t>teendrivers_factsheet.html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</a:t>
            </a:r>
            <a:r>
              <a:rPr lang="en-US" altLang="zh-CN" dirty="0"/>
              <a:t>4</a:t>
            </a:r>
            <a:r>
              <a:rPr lang="en-US" dirty="0"/>
              <a:t>] Addressing Gender Disparities in Transportation https://</a:t>
            </a:r>
            <a:r>
              <a:rPr lang="en-US" dirty="0" err="1"/>
              <a:t>genderpolicyreport.umn.edu</a:t>
            </a:r>
            <a:r>
              <a:rPr lang="en-US" dirty="0"/>
              <a:t>/addressing-gender-disparities-in-transportation/</a:t>
            </a:r>
            <a:endParaRPr lang="en" dirty="0"/>
          </a:p>
        </p:txBody>
      </p:sp>
      <p:grpSp>
        <p:nvGrpSpPr>
          <p:cNvPr id="1462" name="Google Shape;1462;p54"/>
          <p:cNvGrpSpPr/>
          <p:nvPr/>
        </p:nvGrpSpPr>
        <p:grpSpPr>
          <a:xfrm flipH="1">
            <a:off x="1149434" y="1466480"/>
            <a:ext cx="540423" cy="679525"/>
            <a:chOff x="2105633" y="2845233"/>
            <a:chExt cx="331853" cy="417271"/>
          </a:xfrm>
        </p:grpSpPr>
        <p:sp>
          <p:nvSpPr>
            <p:cNvPr id="1463" name="Google Shape;1463;p54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rgbClr val="FFD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417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3269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Thanks!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Q&amp;A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65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503575" y="2619626"/>
            <a:ext cx="2687700" cy="619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 dirty="0"/>
              <a:t>20781</a:t>
            </a:r>
            <a:endParaRPr sz="4000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49EAAA05-B4E7-DC7F-EBEF-6FBB20A4D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58" t="1878" r="23340" b="152"/>
          <a:stretch/>
        </p:blipFill>
        <p:spPr>
          <a:xfrm>
            <a:off x="1603513" y="1696279"/>
            <a:ext cx="2597426" cy="2474843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6CBEDE21-E9E4-0230-D60E-1D99FBA339DD}"/>
              </a:ext>
            </a:extLst>
          </p:cNvPr>
          <p:cNvSpPr txBox="1">
            <a:spLocks/>
          </p:cNvSpPr>
          <p:nvPr/>
        </p:nvSpPr>
        <p:spPr>
          <a:xfrm>
            <a:off x="5624194" y="2129205"/>
            <a:ext cx="2687700" cy="394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2000" dirty="0"/>
              <a:t>Reverse geocoding</a:t>
            </a:r>
          </a:p>
        </p:txBody>
      </p:sp>
    </p:spTree>
    <p:extLst>
      <p:ext uri="{BB962C8B-B14F-4D97-AF65-F5344CB8AC3E}">
        <p14:creationId xmlns:p14="http://schemas.microsoft.com/office/powerpoint/2010/main" val="382231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5731" y="2491406"/>
            <a:ext cx="2687700" cy="87563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Crash Type Category: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Single Driver</a:t>
            </a:r>
            <a:endParaRPr sz="2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40904" y="1944481"/>
            <a:ext cx="3372069" cy="196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Drive Off Road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Control/Traction Loss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Avoid Collision with Vehicle, Pedestrian, Animal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Parked Vehicle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Other </a:t>
            </a:r>
            <a:r>
              <a:rPr lang="en-US" sz="1800" dirty="0"/>
              <a:t>(Single Driver)</a:t>
            </a:r>
            <a:endParaRPr lang="en-US" sz="1800" dirty="0">
              <a:solidFill>
                <a:schemeClr val="dk1"/>
              </a:solidFill>
            </a:endParaRPr>
          </a:p>
          <a:p>
            <a:pPr marL="0" indent="0" algn="l">
              <a:spcAft>
                <a:spcPts val="1200"/>
              </a:spcAft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61948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9F29AF-D10E-583D-4DE3-58DA28AE693D}"/>
              </a:ext>
            </a:extLst>
          </p:cNvPr>
          <p:cNvGrpSpPr/>
          <p:nvPr/>
        </p:nvGrpSpPr>
        <p:grpSpPr>
          <a:xfrm>
            <a:off x="7512558" y="708246"/>
            <a:ext cx="331853" cy="417270"/>
            <a:chOff x="7512558" y="708246"/>
            <a:chExt cx="331853" cy="417270"/>
          </a:xfrm>
        </p:grpSpPr>
        <p:sp>
          <p:nvSpPr>
            <p:cNvPr id="611" name="Google Shape;611;p39"/>
            <p:cNvSpPr/>
            <p:nvPr/>
          </p:nvSpPr>
          <p:spPr>
            <a:xfrm>
              <a:off x="7600431" y="746098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7571029" y="708246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7512558" y="1081720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DBB36F-EF6E-8107-25E5-2886BD0E40A1}"/>
              </a:ext>
            </a:extLst>
          </p:cNvPr>
          <p:cNvGrpSpPr/>
          <p:nvPr/>
        </p:nvGrpSpPr>
        <p:grpSpPr>
          <a:xfrm>
            <a:off x="719988" y="1265550"/>
            <a:ext cx="7704012" cy="2848500"/>
            <a:chOff x="719988" y="1265550"/>
            <a:chExt cx="7704012" cy="28485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709E9B-3F30-AFD4-96A6-6F61D9D53B23}"/>
                </a:ext>
              </a:extLst>
            </p:cNvPr>
            <p:cNvGrpSpPr/>
            <p:nvPr/>
          </p:nvGrpSpPr>
          <p:grpSpPr>
            <a:xfrm>
              <a:off x="719988" y="1265550"/>
              <a:ext cx="7704012" cy="2848500"/>
              <a:chOff x="719988" y="1265550"/>
              <a:chExt cx="7704012" cy="2848500"/>
            </a:xfrm>
          </p:grpSpPr>
          <p:sp>
            <p:nvSpPr>
              <p:cNvPr id="589" name="Google Shape;589;p39"/>
              <p:cNvSpPr/>
              <p:nvPr/>
            </p:nvSpPr>
            <p:spPr>
              <a:xfrm>
                <a:off x="5214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/>
              <p:cNvSpPr/>
              <p:nvPr/>
            </p:nvSpPr>
            <p:spPr>
              <a:xfrm>
                <a:off x="720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/>
              <p:cNvSpPr/>
              <p:nvPr/>
            </p:nvSpPr>
            <p:spPr>
              <a:xfrm>
                <a:off x="719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92" name="Google Shape;592;p39"/>
              <p:cNvGrpSpPr/>
              <p:nvPr/>
            </p:nvGrpSpPr>
            <p:grpSpPr>
              <a:xfrm>
                <a:off x="3444346" y="1544651"/>
                <a:ext cx="188091" cy="211892"/>
                <a:chOff x="7423625" y="619250"/>
                <a:chExt cx="249325" cy="280875"/>
              </a:xfrm>
            </p:grpSpPr>
            <p:sp>
              <p:nvSpPr>
                <p:cNvPr id="593" name="Google Shape;593;p39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cxnSp>
              <p:nvCxnSpPr>
                <p:cNvPr id="594" name="Google Shape;594;p39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5" name="Google Shape;595;p39"/>
              <p:cNvSpPr/>
              <p:nvPr/>
            </p:nvSpPr>
            <p:spPr>
              <a:xfrm>
                <a:off x="5213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/>
              <p:cNvSpPr/>
              <p:nvPr/>
            </p:nvSpPr>
            <p:spPr>
              <a:xfrm>
                <a:off x="4001625" y="1265550"/>
                <a:ext cx="1143900" cy="2848500"/>
              </a:xfrm>
              <a:prstGeom prst="roundRect">
                <a:avLst>
                  <a:gd name="adj" fmla="val 51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39"/>
              <p:cNvGrpSpPr/>
              <p:nvPr/>
            </p:nvGrpSpPr>
            <p:grpSpPr>
              <a:xfrm>
                <a:off x="94860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598" name="Google Shape;598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39"/>
              <p:cNvGrpSpPr/>
              <p:nvPr/>
            </p:nvGrpSpPr>
            <p:grpSpPr>
              <a:xfrm>
                <a:off x="544575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602" name="Google Shape;602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pic>
          <p:nvPicPr>
            <p:cNvPr id="7" name="Picture 6" descr="A blue and white map&#10;&#10;Description automatically generated with low confidence">
              <a:extLst>
                <a:ext uri="{FF2B5EF4-FFF2-40B4-BE49-F238E27FC236}">
                  <a16:creationId xmlns:a16="http://schemas.microsoft.com/office/drawing/2014/main" id="{12B1D4EF-729E-E226-B776-F97AC5937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532" y="2264241"/>
              <a:ext cx="2972485" cy="1681518"/>
            </a:xfrm>
            <a:prstGeom prst="rect">
              <a:avLst/>
            </a:prstGeom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B43C954B-9B3E-3D4A-F910-2535B04F8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6056" y="2247536"/>
              <a:ext cx="2972412" cy="1681477"/>
            </a:xfrm>
            <a:prstGeom prst="rect">
              <a:avLst/>
            </a:prstGeom>
          </p:spPr>
        </p:pic>
      </p:grp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Accidents</a:t>
            </a:r>
            <a:endParaRPr dirty="0"/>
          </a:p>
        </p:txBody>
      </p: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61585" y="1517743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Drivers’ Addresses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20796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925025" y="2361949"/>
            <a:ext cx="3840300" cy="1060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Non-resident drivers shows a much higher percentage in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WHY?</a:t>
            </a:r>
            <a:endParaRPr dirty="0"/>
          </a:p>
        </p:txBody>
      </p:sp>
      <p:pic>
        <p:nvPicPr>
          <p:cNvPr id="4" name="Picture 3" descr="A picture containing text, businesscard, vector graphics, screenshot&#10;&#10;Description automatically generated">
            <a:extLst>
              <a:ext uri="{FF2B5EF4-FFF2-40B4-BE49-F238E27FC236}">
                <a16:creationId xmlns:a16="http://schemas.microsoft.com/office/drawing/2014/main" id="{CF193339-8289-067A-0EB0-951D73541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41" t="25973" r="22665" b="20315"/>
          <a:stretch/>
        </p:blipFill>
        <p:spPr>
          <a:xfrm>
            <a:off x="764626" y="1555732"/>
            <a:ext cx="2439874" cy="203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24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A9A58B1-B4C4-6FDF-19F1-1541F7DF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93" y="1367607"/>
            <a:ext cx="3832107" cy="3065685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FB70278-5B5A-6C67-50DE-A68A7F496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67607"/>
            <a:ext cx="3832106" cy="306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86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3286703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crash categories, in resident and non-resident drivers separately.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largest difference of case proportion appears in the crash types Lateral Move (Left/Right), Decelerating (Slowing), and Slower, Going Straight.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233E0348-33E6-735A-C42A-21852FEC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29" y="1206068"/>
            <a:ext cx="4288321" cy="343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401609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behavior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endParaRPr lang="en-US" sz="1600" dirty="0"/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are much more likely to encounter fatal accidents with leave proper lane.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830706E8-A683-F928-0D3B-B703CAFD4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51" y="1270849"/>
            <a:ext cx="4073999" cy="325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98781"/>
      </p:ext>
    </p:extLst>
  </p:cSld>
  <p:clrMapOvr>
    <a:masterClrMapping/>
  </p:clrMapOvr>
</p:sld>
</file>

<file path=ppt/theme/theme1.xml><?xml version="1.0" encoding="utf-8"?>
<a:theme xmlns:a="http://schemas.openxmlformats.org/drawingml/2006/main" name="Globe Maps App Pitch Deck by Slidesgo">
  <a:themeElements>
    <a:clrScheme name="Simple Light">
      <a:dk1>
        <a:srgbClr val="464646"/>
      </a:dk1>
      <a:lt1>
        <a:srgbClr val="FFFFFF"/>
      </a:lt1>
      <a:dk2>
        <a:srgbClr val="D8D8D8"/>
      </a:dk2>
      <a:lt2>
        <a:srgbClr val="C1E4CB"/>
      </a:lt2>
      <a:accent1>
        <a:srgbClr val="9CC0F9"/>
      </a:accent1>
      <a:accent2>
        <a:srgbClr val="FEEFC3"/>
      </a:accent2>
      <a:accent3>
        <a:srgbClr val="4284DB"/>
      </a:accent3>
      <a:accent4>
        <a:srgbClr val="FFD6A2"/>
      </a:accent4>
      <a:accent5>
        <a:srgbClr val="EB4335"/>
      </a:accent5>
      <a:accent6>
        <a:srgbClr val="B11213"/>
      </a:accent6>
      <a:hlink>
        <a:srgbClr val="464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645</Words>
  <Application>Microsoft Office PowerPoint</Application>
  <PresentationFormat>On-screen Show (16:9)</PresentationFormat>
  <Paragraphs>91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Roboto Condensed Light</vt:lpstr>
      <vt:lpstr>Gothic A1</vt:lpstr>
      <vt:lpstr>Arial</vt:lpstr>
      <vt:lpstr>Lexend Deca Medium</vt:lpstr>
      <vt:lpstr>Globe Maps App Pitch Deck by Slidesgo</vt:lpstr>
      <vt:lpstr>Washington State Fatal Crash Analysis</vt:lpstr>
      <vt:lpstr>Data Source</vt:lpstr>
      <vt:lpstr>Data Process</vt:lpstr>
      <vt:lpstr>Data Process</vt:lpstr>
      <vt:lpstr>PowerPoint Presentation</vt:lpstr>
      <vt:lpstr>Question</vt:lpstr>
      <vt:lpstr>Resident VS. Non-resident</vt:lpstr>
      <vt:lpstr>Resident VS. Non-resident</vt:lpstr>
      <vt:lpstr>Resident VS. Non-resident</vt:lpstr>
      <vt:lpstr>Resident VS. Non-resident</vt:lpstr>
      <vt:lpstr>Conclusion</vt:lpstr>
      <vt:lpstr>Question</vt:lpstr>
      <vt:lpstr>Region with high-risk Drivers?</vt:lpstr>
      <vt:lpstr>PowerPoint Presentation</vt:lpstr>
      <vt:lpstr>PowerPoint Presentation</vt:lpstr>
      <vt:lpstr>Seasonality</vt:lpstr>
      <vt:lpstr>Conclusion</vt:lpstr>
      <vt:lpstr>How to improve?</vt:lpstr>
      <vt:lpstr>Prediction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Globe Maps App Pitch Deck</dc:title>
  <dc:creator>张自正</dc:creator>
  <cp:lastModifiedBy>张自正</cp:lastModifiedBy>
  <cp:revision>92</cp:revision>
  <dcterms:modified xsi:type="dcterms:W3CDTF">2023-03-04T15:03:04Z</dcterms:modified>
</cp:coreProperties>
</file>